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9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0.xml" ContentType="application/vnd.openxmlformats-officedocument.theme+xml"/>
  <Override PartName="/ppt/slideLayouts/slideLayout17.xml" ContentType="application/vnd.openxmlformats-officedocument.presentationml.slideLayout+xml"/>
  <Override PartName="/ppt/theme/theme11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1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680" r:id="rId2"/>
    <p:sldMasterId id="2147483699" r:id="rId3"/>
    <p:sldMasterId id="2147483684" r:id="rId4"/>
    <p:sldMasterId id="2147483686" r:id="rId5"/>
    <p:sldMasterId id="2147483688" r:id="rId6"/>
    <p:sldMasterId id="2147483672" r:id="rId7"/>
    <p:sldMasterId id="2147483677" r:id="rId8"/>
    <p:sldMasterId id="2147483690" r:id="rId9"/>
    <p:sldMasterId id="2147483694" r:id="rId10"/>
    <p:sldMasterId id="2147483698" r:id="rId11"/>
    <p:sldMasterId id="2147483704" r:id="rId12"/>
    <p:sldMasterId id="2147483707" r:id="rId13"/>
  </p:sldMasterIdLst>
  <p:notesMasterIdLst>
    <p:notesMasterId r:id="rId32"/>
  </p:notesMasterIdLst>
  <p:handoutMasterIdLst>
    <p:handoutMasterId r:id="rId33"/>
  </p:handoutMasterIdLst>
  <p:sldIdLst>
    <p:sldId id="267" r:id="rId14"/>
    <p:sldId id="291" r:id="rId15"/>
    <p:sldId id="287" r:id="rId16"/>
    <p:sldId id="281" r:id="rId17"/>
    <p:sldId id="268" r:id="rId18"/>
    <p:sldId id="258" r:id="rId19"/>
    <p:sldId id="278" r:id="rId20"/>
    <p:sldId id="269" r:id="rId21"/>
    <p:sldId id="270" r:id="rId22"/>
    <p:sldId id="282" r:id="rId23"/>
    <p:sldId id="283" r:id="rId24"/>
    <p:sldId id="284" r:id="rId25"/>
    <p:sldId id="285" r:id="rId26"/>
    <p:sldId id="288" r:id="rId27"/>
    <p:sldId id="280" r:id="rId28"/>
    <p:sldId id="295" r:id="rId29"/>
    <p:sldId id="293" r:id="rId30"/>
    <p:sldId id="294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3634" autoAdjust="0"/>
  </p:normalViewPr>
  <p:slideViewPr>
    <p:cSldViewPr snapToGrid="0">
      <p:cViewPr varScale="1">
        <p:scale>
          <a:sx n="68" d="100"/>
          <a:sy n="68" d="100"/>
        </p:scale>
        <p:origin x="114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210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AF6688-7967-4092-940A-D60875FE966B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653D32-FDBB-4FF9-AAE3-8072C2423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05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86E66-EC94-4036-BA9E-BB46F506F694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B6C60-E929-45CD-BB1A-6DAD6FC9F7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30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3782" y="3524547"/>
            <a:ext cx="5176435" cy="52051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3079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4063" y="4308529"/>
            <a:ext cx="3274018" cy="712922"/>
          </a:xfrm>
          <a:prstGeom prst="rect">
            <a:avLst/>
          </a:prstGeom>
        </p:spPr>
        <p:txBody>
          <a:bodyPr rIns="91440" anchor="t" anchorCtr="0"/>
          <a:lstStyle>
            <a:lvl1pPr algn="r">
              <a:defRPr sz="4400" baseline="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0"/>
          </p:nvPr>
        </p:nvSpPr>
        <p:spPr>
          <a:xfrm>
            <a:off x="3874575" y="4339525"/>
            <a:ext cx="4680487" cy="229374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</a:t>
            </a:r>
          </a:p>
          <a:p>
            <a:r>
              <a:rPr lang="en-US" dirty="0"/>
              <a:t>subtitle style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76" b="85394" l="3206" r="928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401" y="5021451"/>
            <a:ext cx="1984680" cy="205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8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4064" y="4432514"/>
            <a:ext cx="7961286" cy="184429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FF0066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FF0066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FF0066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FF0066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4063" y="3161654"/>
            <a:ext cx="3103537" cy="906248"/>
          </a:xfrm>
          <a:prstGeom prst="rect">
            <a:avLst/>
          </a:prstGeom>
        </p:spPr>
        <p:txBody>
          <a:bodyPr anchor="t" anchorCtr="0"/>
          <a:lstStyle>
            <a:lvl1pPr algn="r">
              <a:defRPr sz="4400" baseline="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0"/>
          </p:nvPr>
        </p:nvSpPr>
        <p:spPr>
          <a:xfrm>
            <a:off x="3828081" y="3161655"/>
            <a:ext cx="4680487" cy="875252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</a:t>
            </a:r>
          </a:p>
          <a:p>
            <a:r>
              <a:rPr lang="en-US" dirty="0"/>
              <a:t>subtitle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553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54064" y="4432514"/>
            <a:ext cx="7961286" cy="184429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4063" y="3161654"/>
            <a:ext cx="3103537" cy="906248"/>
          </a:xfrm>
          <a:prstGeom prst="rect">
            <a:avLst/>
          </a:prstGeom>
        </p:spPr>
        <p:txBody>
          <a:bodyPr anchor="t" anchorCtr="0"/>
          <a:lstStyle>
            <a:lvl1pPr algn="r">
              <a:defRPr sz="4400" baseline="0"/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0"/>
          </p:nvPr>
        </p:nvSpPr>
        <p:spPr>
          <a:xfrm>
            <a:off x="3828081" y="3161655"/>
            <a:ext cx="4680487" cy="875252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</a:t>
            </a:r>
          </a:p>
          <a:p>
            <a:r>
              <a:rPr lang="en-US" dirty="0"/>
              <a:t>subtitle style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681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095066" y="1658320"/>
            <a:ext cx="3420284" cy="461849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FF6600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FF6600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FF6600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FF6600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095066" y="464949"/>
            <a:ext cx="3420284" cy="906248"/>
          </a:xfrm>
          <a:prstGeom prst="rect">
            <a:avLst/>
          </a:prstGeom>
        </p:spPr>
        <p:txBody>
          <a:bodyPr anchor="t" anchorCtr="0"/>
          <a:lstStyle>
            <a:lvl1pPr algn="l">
              <a:defRPr sz="4400" baseline="0"/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0510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69561" y="1658320"/>
            <a:ext cx="3420284" cy="461849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66FF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0066FF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0066FF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0066FF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69561" y="464949"/>
            <a:ext cx="3420284" cy="906248"/>
          </a:xfrm>
          <a:prstGeom prst="rect">
            <a:avLst/>
          </a:prstGeom>
        </p:spPr>
        <p:txBody>
          <a:bodyPr anchor="t" anchorCtr="0"/>
          <a:lstStyle>
            <a:lvl1pPr algn="l">
              <a:defRPr sz="4400" baseline="0"/>
            </a:lvl1pPr>
          </a:lstStyle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563493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45118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5145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28650" y="1822450"/>
            <a:ext cx="3867150" cy="465584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627212" y="1822450"/>
            <a:ext cx="3888138" cy="465584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40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45118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65796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28650" y="1822450"/>
            <a:ext cx="3867150" cy="465584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627212" y="1822450"/>
            <a:ext cx="3888138" cy="465584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990099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0105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549832"/>
            <a:ext cx="7886700" cy="472698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7030A0"/>
              </a:buClr>
              <a:buSzPct val="120000"/>
              <a:buFont typeface="Calibri" panose="020F0502020204030204" pitchFamily="34" charset="0"/>
              <a:buNone/>
              <a:defRPr sz="2400"/>
            </a:lvl1pPr>
            <a:lvl2pPr marL="457200" indent="0">
              <a:buClr>
                <a:srgbClr val="7030A0"/>
              </a:buClr>
              <a:buSzPct val="125000"/>
              <a:buFont typeface="Calibri" panose="020F0502020204030204" pitchFamily="34" charset="0"/>
              <a:buNone/>
              <a:defRPr sz="2000"/>
            </a:lvl2pPr>
            <a:lvl3pPr marL="914400" indent="0">
              <a:buClr>
                <a:srgbClr val="7030A0"/>
              </a:buClr>
              <a:buSzPct val="125000"/>
              <a:buFont typeface="Calibri" panose="020F0502020204030204" pitchFamily="34" charset="0"/>
              <a:buNone/>
              <a:defRPr sz="1800"/>
            </a:lvl3pPr>
            <a:lvl4pPr marL="1371600" indent="0">
              <a:buClr>
                <a:srgbClr val="7030A0"/>
              </a:buClr>
              <a:buSzPct val="125000"/>
              <a:buFont typeface="Calibri" panose="020F0502020204030204" pitchFamily="34" charset="0"/>
              <a:buNone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>
              <a:lnSpc>
                <a:spcPct val="100000"/>
              </a:lnSpc>
              <a:spcAft>
                <a:spcPts val="600"/>
              </a:spcAft>
              <a:buClr>
                <a:srgbClr val="AF0FB5"/>
              </a:buClr>
              <a:buSzPct val="125000"/>
            </a:pPr>
            <a:r>
              <a:rPr lang="pt-BR" sz="2400" dirty="0"/>
              <a:t>Lorem ipsum dolor sit amet, possim pertinacia theophrastus eam te, at duo possim dignissim reformidans. Per rebum munere in, vitae voluptaria nam no. 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F0FB5"/>
              </a:buClr>
              <a:buSzPct val="125000"/>
            </a:pP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laudem</a:t>
            </a:r>
            <a:r>
              <a:rPr lang="en-US" sz="2400" dirty="0"/>
              <a:t> </a:t>
            </a:r>
            <a:r>
              <a:rPr lang="en-US" sz="2400" dirty="0" err="1"/>
              <a:t>graece</a:t>
            </a:r>
            <a:r>
              <a:rPr lang="en-US" sz="2400" dirty="0"/>
              <a:t> </a:t>
            </a:r>
            <a:r>
              <a:rPr lang="en-US" sz="2400" dirty="0" err="1"/>
              <a:t>assueverit</a:t>
            </a:r>
            <a:r>
              <a:rPr lang="en-US" sz="2400" dirty="0"/>
              <a:t> </a:t>
            </a:r>
            <a:r>
              <a:rPr lang="en-US" sz="2400" dirty="0" err="1"/>
              <a:t>vel</a:t>
            </a:r>
            <a:r>
              <a:rPr lang="en-US" sz="2400" dirty="0"/>
              <a:t>, cu </a:t>
            </a:r>
            <a:r>
              <a:rPr lang="en-US" sz="2400" dirty="0" err="1"/>
              <a:t>eos</a:t>
            </a:r>
            <a:r>
              <a:rPr lang="en-US" sz="2400" dirty="0"/>
              <a:t> </a:t>
            </a:r>
            <a:r>
              <a:rPr lang="en-US" sz="2400" dirty="0" err="1"/>
              <a:t>prodesset</a:t>
            </a:r>
            <a:r>
              <a:rPr lang="en-US" sz="2400" dirty="0"/>
              <a:t> </a:t>
            </a:r>
            <a:r>
              <a:rPr lang="en-US" sz="2400" dirty="0" err="1"/>
              <a:t>voluptatum</a:t>
            </a:r>
            <a:r>
              <a:rPr lang="en-US" sz="2400" dirty="0"/>
              <a:t>. Mea </a:t>
            </a:r>
            <a:r>
              <a:rPr lang="en-US" sz="2400" dirty="0" err="1"/>
              <a:t>omnes</a:t>
            </a:r>
            <a:r>
              <a:rPr lang="en-US" sz="2400" dirty="0"/>
              <a:t> </a:t>
            </a:r>
            <a:r>
              <a:rPr lang="en-US" sz="2400" dirty="0" err="1"/>
              <a:t>alterum</a:t>
            </a:r>
            <a:r>
              <a:rPr lang="en-US" sz="2400" dirty="0"/>
              <a:t> </a:t>
            </a:r>
            <a:r>
              <a:rPr lang="en-US" sz="2400" dirty="0" err="1"/>
              <a:t>eu</a:t>
            </a:r>
            <a:r>
              <a:rPr lang="en-US" sz="2400" dirty="0"/>
              <a:t>, et no. </a:t>
            </a:r>
            <a:r>
              <a:rPr lang="en-US" sz="2400" dirty="0" err="1"/>
              <a:t>Viris</a:t>
            </a:r>
            <a:r>
              <a:rPr lang="en-US" sz="2400" dirty="0"/>
              <a:t> </a:t>
            </a:r>
            <a:r>
              <a:rPr lang="en-US" sz="2400" dirty="0" err="1"/>
              <a:t>democritum</a:t>
            </a:r>
            <a:r>
              <a:rPr lang="en-US" sz="2400" dirty="0"/>
              <a:t> </a:t>
            </a:r>
            <a:r>
              <a:rPr lang="en-US" sz="2400" dirty="0" err="1"/>
              <a:t>ea</a:t>
            </a:r>
            <a:r>
              <a:rPr lang="en-US" sz="2400" dirty="0"/>
              <a:t> </a:t>
            </a:r>
            <a:r>
              <a:rPr lang="en-US" sz="2400" dirty="0" err="1"/>
              <a:t>mei</a:t>
            </a:r>
            <a:r>
              <a:rPr lang="en-US" sz="2400" dirty="0"/>
              <a:t>, 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possit</a:t>
            </a:r>
            <a:r>
              <a:rPr lang="en-US" sz="2400" dirty="0"/>
              <a:t> </a:t>
            </a:r>
            <a:r>
              <a:rPr lang="en-US" sz="2400" dirty="0" err="1"/>
              <a:t>dictas</a:t>
            </a:r>
            <a:r>
              <a:rPr lang="en-US" sz="2400" dirty="0"/>
              <a:t> </a:t>
            </a:r>
            <a:r>
              <a:rPr lang="en-US" sz="2400" dirty="0" err="1"/>
              <a:t>pericula</a:t>
            </a:r>
            <a:r>
              <a:rPr lang="en-US" sz="2400" dirty="0"/>
              <a:t> mea. </a:t>
            </a:r>
            <a:r>
              <a:rPr lang="en-US" sz="2400" dirty="0" err="1"/>
              <a:t>Epicuri</a:t>
            </a:r>
            <a:r>
              <a:rPr lang="en-US" sz="2400" dirty="0"/>
              <a:t> </a:t>
            </a:r>
            <a:r>
              <a:rPr lang="en-US" sz="2400" dirty="0" err="1"/>
              <a:t>tincidunt</a:t>
            </a:r>
            <a:r>
              <a:rPr lang="en-US" sz="2400" dirty="0"/>
              <a:t> </a:t>
            </a:r>
            <a:r>
              <a:rPr lang="en-US" sz="2400" dirty="0" err="1"/>
              <a:t>vix</a:t>
            </a:r>
            <a:r>
              <a:rPr lang="en-US" sz="2400" dirty="0"/>
              <a:t> id.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F0FB5"/>
              </a:buClr>
              <a:buSzPct val="125000"/>
            </a:pPr>
            <a:r>
              <a:rPr lang="en-US" sz="2400" dirty="0"/>
              <a:t>No </a:t>
            </a:r>
            <a:r>
              <a:rPr lang="en-US" sz="2400" dirty="0" err="1"/>
              <a:t>appareat</a:t>
            </a:r>
            <a:r>
              <a:rPr lang="en-US" sz="2400" dirty="0"/>
              <a:t> </a:t>
            </a:r>
            <a:r>
              <a:rPr lang="en-US" sz="2400" dirty="0" err="1"/>
              <a:t>temporibus</a:t>
            </a:r>
            <a:r>
              <a:rPr lang="en-US" sz="2400" dirty="0"/>
              <a:t> est. Nam ne </a:t>
            </a:r>
            <a:r>
              <a:rPr lang="en-US" sz="2400" dirty="0" err="1"/>
              <a:t>dicat</a:t>
            </a:r>
            <a:r>
              <a:rPr lang="en-US" sz="2400" dirty="0"/>
              <a:t> </a:t>
            </a:r>
            <a:r>
              <a:rPr lang="en-US" sz="2400" dirty="0" err="1"/>
              <a:t>saepe</a:t>
            </a:r>
            <a:r>
              <a:rPr lang="en-US" sz="2400" dirty="0"/>
              <a:t> </a:t>
            </a:r>
            <a:r>
              <a:rPr lang="en-US" sz="2400" dirty="0" err="1"/>
              <a:t>appareat</a:t>
            </a:r>
            <a:r>
              <a:rPr lang="en-US" sz="2400" dirty="0"/>
              <a:t>. 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nec</a:t>
            </a:r>
            <a:r>
              <a:rPr lang="en-US" sz="2400" dirty="0"/>
              <a:t> </a:t>
            </a:r>
            <a:r>
              <a:rPr lang="en-US" sz="2400" dirty="0" err="1"/>
              <a:t>alienum</a:t>
            </a:r>
            <a:r>
              <a:rPr lang="en-US" sz="2400" dirty="0"/>
              <a:t> </a:t>
            </a:r>
            <a:r>
              <a:rPr lang="en-US" sz="2400" dirty="0" err="1"/>
              <a:t>blandit</a:t>
            </a:r>
            <a:r>
              <a:rPr lang="en-US" sz="2400" dirty="0"/>
              <a:t> </a:t>
            </a:r>
            <a:r>
              <a:rPr lang="en-US" sz="2400" dirty="0" err="1"/>
              <a:t>constituto</a:t>
            </a:r>
            <a:r>
              <a:rPr lang="en-US" sz="2400" dirty="0"/>
              <a:t> </a:t>
            </a:r>
            <a:r>
              <a:rPr lang="en-US" sz="2400" dirty="0" err="1"/>
              <a:t>eu</a:t>
            </a:r>
            <a:r>
              <a:rPr lang="en-US" sz="2400" dirty="0"/>
              <a:t>, 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eam</a:t>
            </a:r>
            <a:r>
              <a:rPr lang="en-US" sz="2400" dirty="0"/>
              <a:t> </a:t>
            </a:r>
            <a:r>
              <a:rPr lang="en-US" sz="2400" dirty="0" err="1"/>
              <a:t>elitr</a:t>
            </a:r>
            <a:r>
              <a:rPr lang="en-US" sz="2400" dirty="0"/>
              <a:t> </a:t>
            </a:r>
            <a:r>
              <a:rPr lang="en-US" sz="2400" dirty="0" err="1"/>
              <a:t>vulputate</a:t>
            </a:r>
            <a:r>
              <a:rPr lang="en-US" sz="2400" dirty="0"/>
              <a:t> </a:t>
            </a:r>
            <a:r>
              <a:rPr lang="en-US" sz="2400" dirty="0" err="1"/>
              <a:t>complectitur</a:t>
            </a:r>
            <a:r>
              <a:rPr lang="en-US" sz="2400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4186593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45118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9319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28650" y="1744958"/>
            <a:ext cx="3867150" cy="465584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627212" y="1744958"/>
            <a:ext cx="3888138" cy="465584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0857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549832"/>
            <a:ext cx="7886700" cy="4726982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7030A0"/>
              </a:buClr>
              <a:buSzPct val="120000"/>
              <a:buFont typeface="Calibri" panose="020F0502020204030204" pitchFamily="34" charset="0"/>
              <a:buNone/>
              <a:defRPr sz="2400"/>
            </a:lvl1pPr>
            <a:lvl2pPr marL="457200" indent="0">
              <a:buClr>
                <a:srgbClr val="7030A0"/>
              </a:buClr>
              <a:buSzPct val="125000"/>
              <a:buFont typeface="Calibri" panose="020F0502020204030204" pitchFamily="34" charset="0"/>
              <a:buNone/>
              <a:defRPr sz="2000"/>
            </a:lvl2pPr>
            <a:lvl3pPr marL="914400" indent="0">
              <a:buClr>
                <a:srgbClr val="7030A0"/>
              </a:buClr>
              <a:buSzPct val="125000"/>
              <a:buFont typeface="Calibri" panose="020F0502020204030204" pitchFamily="34" charset="0"/>
              <a:buNone/>
              <a:defRPr sz="1800"/>
            </a:lvl3pPr>
            <a:lvl4pPr marL="1371600" indent="0">
              <a:buClr>
                <a:srgbClr val="7030A0"/>
              </a:buClr>
              <a:buSzPct val="125000"/>
              <a:buFont typeface="Calibri" panose="020F0502020204030204" pitchFamily="34" charset="0"/>
              <a:buNone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>
              <a:lnSpc>
                <a:spcPct val="100000"/>
              </a:lnSpc>
              <a:spcAft>
                <a:spcPts val="600"/>
              </a:spcAft>
              <a:buClr>
                <a:srgbClr val="AF0FB5"/>
              </a:buClr>
              <a:buSzPct val="125000"/>
            </a:pPr>
            <a:r>
              <a:rPr lang="pt-BR" sz="2400" dirty="0"/>
              <a:t>Lorem ipsum dolor sit amet, possim pertinacia theophrastus eam te, at duo possim dignissim reformidans. Per rebum munere in, vitae voluptaria nam no. 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F0FB5"/>
              </a:buClr>
              <a:buSzPct val="125000"/>
            </a:pP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laudem</a:t>
            </a:r>
            <a:r>
              <a:rPr lang="en-US" sz="2400" dirty="0"/>
              <a:t> </a:t>
            </a:r>
            <a:r>
              <a:rPr lang="en-US" sz="2400" dirty="0" err="1"/>
              <a:t>graece</a:t>
            </a:r>
            <a:r>
              <a:rPr lang="en-US" sz="2400" dirty="0"/>
              <a:t> </a:t>
            </a:r>
            <a:r>
              <a:rPr lang="en-US" sz="2400" dirty="0" err="1"/>
              <a:t>assueverit</a:t>
            </a:r>
            <a:r>
              <a:rPr lang="en-US" sz="2400" dirty="0"/>
              <a:t> </a:t>
            </a:r>
            <a:r>
              <a:rPr lang="en-US" sz="2400" dirty="0" err="1"/>
              <a:t>vel</a:t>
            </a:r>
            <a:r>
              <a:rPr lang="en-US" sz="2400" dirty="0"/>
              <a:t>, cu </a:t>
            </a:r>
            <a:r>
              <a:rPr lang="en-US" sz="2400" dirty="0" err="1"/>
              <a:t>eos</a:t>
            </a:r>
            <a:r>
              <a:rPr lang="en-US" sz="2400" dirty="0"/>
              <a:t> </a:t>
            </a:r>
            <a:r>
              <a:rPr lang="en-US" sz="2400" dirty="0" err="1"/>
              <a:t>prodesset</a:t>
            </a:r>
            <a:r>
              <a:rPr lang="en-US" sz="2400" dirty="0"/>
              <a:t> </a:t>
            </a:r>
            <a:r>
              <a:rPr lang="en-US" sz="2400" dirty="0" err="1"/>
              <a:t>voluptatum</a:t>
            </a:r>
            <a:r>
              <a:rPr lang="en-US" sz="2400" dirty="0"/>
              <a:t>. Mea </a:t>
            </a:r>
            <a:r>
              <a:rPr lang="en-US" sz="2400" dirty="0" err="1"/>
              <a:t>omnes</a:t>
            </a:r>
            <a:r>
              <a:rPr lang="en-US" sz="2400" dirty="0"/>
              <a:t> </a:t>
            </a:r>
            <a:r>
              <a:rPr lang="en-US" sz="2400" dirty="0" err="1"/>
              <a:t>alterum</a:t>
            </a:r>
            <a:r>
              <a:rPr lang="en-US" sz="2400" dirty="0"/>
              <a:t> </a:t>
            </a:r>
            <a:r>
              <a:rPr lang="en-US" sz="2400" dirty="0" err="1"/>
              <a:t>eu</a:t>
            </a:r>
            <a:r>
              <a:rPr lang="en-US" sz="2400" dirty="0"/>
              <a:t>, et no. </a:t>
            </a:r>
            <a:r>
              <a:rPr lang="en-US" sz="2400" dirty="0" err="1"/>
              <a:t>Viris</a:t>
            </a:r>
            <a:r>
              <a:rPr lang="en-US" sz="2400" dirty="0"/>
              <a:t> </a:t>
            </a:r>
            <a:r>
              <a:rPr lang="en-US" sz="2400" dirty="0" err="1"/>
              <a:t>democritum</a:t>
            </a:r>
            <a:r>
              <a:rPr lang="en-US" sz="2400" dirty="0"/>
              <a:t> </a:t>
            </a:r>
            <a:r>
              <a:rPr lang="en-US" sz="2400" dirty="0" err="1"/>
              <a:t>ea</a:t>
            </a:r>
            <a:r>
              <a:rPr lang="en-US" sz="2400" dirty="0"/>
              <a:t> </a:t>
            </a:r>
            <a:r>
              <a:rPr lang="en-US" sz="2400" dirty="0" err="1"/>
              <a:t>mei</a:t>
            </a:r>
            <a:r>
              <a:rPr lang="en-US" sz="2400" dirty="0"/>
              <a:t>, 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possit</a:t>
            </a:r>
            <a:r>
              <a:rPr lang="en-US" sz="2400" dirty="0"/>
              <a:t> </a:t>
            </a:r>
            <a:r>
              <a:rPr lang="en-US" sz="2400" dirty="0" err="1"/>
              <a:t>dictas</a:t>
            </a:r>
            <a:r>
              <a:rPr lang="en-US" sz="2400" dirty="0"/>
              <a:t> </a:t>
            </a:r>
            <a:r>
              <a:rPr lang="en-US" sz="2400" dirty="0" err="1"/>
              <a:t>pericula</a:t>
            </a:r>
            <a:r>
              <a:rPr lang="en-US" sz="2400" dirty="0"/>
              <a:t> mea. </a:t>
            </a:r>
            <a:r>
              <a:rPr lang="en-US" sz="2400" dirty="0" err="1"/>
              <a:t>Epicuri</a:t>
            </a:r>
            <a:r>
              <a:rPr lang="en-US" sz="2400" dirty="0"/>
              <a:t> </a:t>
            </a:r>
            <a:r>
              <a:rPr lang="en-US" sz="2400" dirty="0" err="1"/>
              <a:t>tincidunt</a:t>
            </a:r>
            <a:r>
              <a:rPr lang="en-US" sz="2400" dirty="0"/>
              <a:t> </a:t>
            </a:r>
            <a:r>
              <a:rPr lang="en-US" sz="2400" dirty="0" err="1"/>
              <a:t>vix</a:t>
            </a:r>
            <a:r>
              <a:rPr lang="en-US" sz="2400" dirty="0"/>
              <a:t> id.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AF0FB5"/>
              </a:buClr>
              <a:buSzPct val="125000"/>
            </a:pPr>
            <a:r>
              <a:rPr lang="en-US" sz="2400" dirty="0"/>
              <a:t>No </a:t>
            </a:r>
            <a:r>
              <a:rPr lang="en-US" sz="2400" dirty="0" err="1"/>
              <a:t>appareat</a:t>
            </a:r>
            <a:r>
              <a:rPr lang="en-US" sz="2400" dirty="0"/>
              <a:t> </a:t>
            </a:r>
            <a:r>
              <a:rPr lang="en-US" sz="2400" dirty="0" err="1"/>
              <a:t>temporibus</a:t>
            </a:r>
            <a:r>
              <a:rPr lang="en-US" sz="2400" dirty="0"/>
              <a:t> est. Nam ne </a:t>
            </a:r>
            <a:r>
              <a:rPr lang="en-US" sz="2400" dirty="0" err="1"/>
              <a:t>dicat</a:t>
            </a:r>
            <a:r>
              <a:rPr lang="en-US" sz="2400" dirty="0"/>
              <a:t> </a:t>
            </a:r>
            <a:r>
              <a:rPr lang="en-US" sz="2400" dirty="0" err="1"/>
              <a:t>saepe</a:t>
            </a:r>
            <a:r>
              <a:rPr lang="en-US" sz="2400" dirty="0"/>
              <a:t> </a:t>
            </a:r>
            <a:r>
              <a:rPr lang="en-US" sz="2400" dirty="0" err="1"/>
              <a:t>appareat</a:t>
            </a:r>
            <a:r>
              <a:rPr lang="en-US" sz="2400" dirty="0"/>
              <a:t>. 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nec</a:t>
            </a:r>
            <a:r>
              <a:rPr lang="en-US" sz="2400" dirty="0"/>
              <a:t> </a:t>
            </a:r>
            <a:r>
              <a:rPr lang="en-US" sz="2400" dirty="0" err="1"/>
              <a:t>alienum</a:t>
            </a:r>
            <a:r>
              <a:rPr lang="en-US" sz="2400" dirty="0"/>
              <a:t> </a:t>
            </a:r>
            <a:r>
              <a:rPr lang="en-US" sz="2400" dirty="0" err="1"/>
              <a:t>blandit</a:t>
            </a:r>
            <a:r>
              <a:rPr lang="en-US" sz="2400" dirty="0"/>
              <a:t> </a:t>
            </a:r>
            <a:r>
              <a:rPr lang="en-US" sz="2400" dirty="0" err="1"/>
              <a:t>constituto</a:t>
            </a:r>
            <a:r>
              <a:rPr lang="en-US" sz="2400" dirty="0"/>
              <a:t> </a:t>
            </a:r>
            <a:r>
              <a:rPr lang="en-US" sz="2400" dirty="0" err="1"/>
              <a:t>eu</a:t>
            </a:r>
            <a:r>
              <a:rPr lang="en-US" sz="2400" dirty="0"/>
              <a:t>, </a:t>
            </a:r>
            <a:r>
              <a:rPr lang="en-US" sz="2400" dirty="0" err="1"/>
              <a:t>ei</a:t>
            </a:r>
            <a:r>
              <a:rPr lang="en-US" sz="2400" dirty="0"/>
              <a:t> </a:t>
            </a:r>
            <a:r>
              <a:rPr lang="en-US" sz="2400" dirty="0" err="1"/>
              <a:t>eam</a:t>
            </a:r>
            <a:r>
              <a:rPr lang="en-US" sz="2400" dirty="0"/>
              <a:t> </a:t>
            </a:r>
            <a:r>
              <a:rPr lang="en-US" sz="2400" dirty="0" err="1"/>
              <a:t>elitr</a:t>
            </a:r>
            <a:r>
              <a:rPr lang="en-US" sz="2400" dirty="0"/>
              <a:t> </a:t>
            </a:r>
            <a:r>
              <a:rPr lang="en-US" sz="2400" dirty="0" err="1"/>
              <a:t>vulputate</a:t>
            </a:r>
            <a:r>
              <a:rPr lang="en-US" sz="2400" dirty="0"/>
              <a:t> </a:t>
            </a:r>
            <a:r>
              <a:rPr lang="en-US" sz="2400" dirty="0" err="1"/>
              <a:t>complectitur</a:t>
            </a:r>
            <a:r>
              <a:rPr lang="en-US" sz="2400" dirty="0"/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14919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45118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391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628650" y="1744958"/>
            <a:ext cx="3867150" cy="465584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627212" y="1744958"/>
            <a:ext cx="3888138" cy="465584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400"/>
            </a:lvl1pPr>
            <a:lvl2pPr marL="6858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2000"/>
            </a:lvl2pPr>
            <a:lvl3pPr marL="11430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3pPr>
            <a:lvl4pPr marL="1600200" indent="-228600">
              <a:buClr>
                <a:srgbClr val="7030A0"/>
              </a:buClr>
              <a:buSzPct val="100000"/>
              <a:buFont typeface="Calibri" panose="020F0502020204030204" pitchFamily="34" charset="0"/>
              <a:buChar char="●"/>
              <a:defRPr sz="1800"/>
            </a:lvl4pPr>
            <a:lvl5pPr marL="2057400" indent="-228600">
              <a:buClr>
                <a:srgbClr val="990099"/>
              </a:buClr>
              <a:buSzPct val="125000"/>
              <a:buFont typeface="Calibri" panose="020F0502020204030204" pitchFamily="34" charset="0"/>
              <a:buChar char="●"/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7452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3029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362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24311"/>
            <a:ext cx="7772400" cy="1470025"/>
          </a:xfrm>
        </p:spPr>
        <p:txBody>
          <a:bodyPr/>
          <a:lstStyle>
            <a:lvl1pPr>
              <a:defRPr b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57800"/>
            <a:ext cx="6400800" cy="685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A71C7-37D5-4055-8B40-13EB5BA88C51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7F35-5667-408D-91A5-3DE5FED0E8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139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A71C7-37D5-4055-8B40-13EB5BA88C51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87F35-5667-408D-91A5-3DE5FED0E8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487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3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276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721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48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606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60637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7186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1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05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21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051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83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4.png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7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image" Target="../media/image18.jpg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7220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21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Haettenschweiler" panose="020B070604090206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278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Haettenschweiler" panose="020B070604090206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813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Haettenschweiler" panose="020B070604090206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553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Haettenschweiler" panose="020B070604090206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650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Haettenschweiler" panose="020B070604090206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4616735" y="-101721"/>
            <a:ext cx="4215625" cy="1460045"/>
            <a:chOff x="4616735" y="-101721"/>
            <a:chExt cx="4215625" cy="1460045"/>
          </a:xfrm>
        </p:grpSpPr>
        <p:sp>
          <p:nvSpPr>
            <p:cNvPr id="16" name="Oval 15"/>
            <p:cNvSpPr/>
            <p:nvPr/>
          </p:nvSpPr>
          <p:spPr>
            <a:xfrm>
              <a:off x="4616735" y="-101721"/>
              <a:ext cx="1460045" cy="1460045"/>
            </a:xfrm>
            <a:prstGeom prst="ellipse">
              <a:avLst/>
            </a:prstGeom>
            <a:solidFill>
              <a:srgbClr val="AF0FB5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005371" y="-101721"/>
              <a:ext cx="1460045" cy="1460045"/>
            </a:xfrm>
            <a:prstGeom prst="ellipse">
              <a:avLst/>
            </a:prstGeom>
            <a:solidFill>
              <a:srgbClr val="729EA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371628" y="-101721"/>
              <a:ext cx="1460045" cy="1460045"/>
            </a:xfrm>
            <a:prstGeom prst="ellipse">
              <a:avLst/>
            </a:prstGeom>
            <a:solidFill>
              <a:srgbClr val="49B50B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880" y="204842"/>
              <a:ext cx="1292153" cy="1070383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1777" y="0"/>
              <a:ext cx="1515612" cy="1255489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40138">
              <a:off x="7457196" y="79301"/>
              <a:ext cx="1375164" cy="11391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5841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4616735" y="-101721"/>
            <a:ext cx="4215624" cy="1460045"/>
            <a:chOff x="4616735" y="-101721"/>
            <a:chExt cx="4215624" cy="1460045"/>
          </a:xfrm>
        </p:grpSpPr>
        <p:sp>
          <p:nvSpPr>
            <p:cNvPr id="22" name="Oval 21"/>
            <p:cNvSpPr/>
            <p:nvPr/>
          </p:nvSpPr>
          <p:spPr>
            <a:xfrm>
              <a:off x="4616735" y="-101721"/>
              <a:ext cx="1460045" cy="1460045"/>
            </a:xfrm>
            <a:prstGeom prst="ellipse">
              <a:avLst/>
            </a:prstGeom>
            <a:solidFill>
              <a:srgbClr val="E55709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6005371" y="-101721"/>
              <a:ext cx="1460045" cy="1460045"/>
            </a:xfrm>
            <a:prstGeom prst="ellipse">
              <a:avLst/>
            </a:prstGeom>
            <a:solidFill>
              <a:srgbClr val="00B0F0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7371628" y="-101721"/>
              <a:ext cx="1460045" cy="1460045"/>
            </a:xfrm>
            <a:prstGeom prst="ellipse">
              <a:avLst/>
            </a:prstGeom>
            <a:solidFill>
              <a:srgbClr val="AF0FB5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8880" y="124632"/>
              <a:ext cx="1292153" cy="107038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781005">
              <a:off x="6107160" y="35891"/>
              <a:ext cx="1414186" cy="117147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7196" y="79301"/>
              <a:ext cx="1375163" cy="11391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414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233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3" r:id="rId2"/>
    <p:sldLayoutId id="21474836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4338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90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A71C7-37D5-4055-8B40-13EB5BA88C51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87F35-5667-408D-91A5-3DE5FED0E8C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 descr="DARS logo. Virginia Department for Agina and Rehabiliative Services. Supporting virginians efforts to secure independence and employoment. photos of three people in work settings. &#10;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36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471A3-827C-4E06-BFB8-27631691E15B}" type="datetimeFigureOut">
              <a:rPr lang="en-US" smtClean="0"/>
              <a:pPr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36BD3-1654-4949-AACE-02E75644D91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DARS logo; www.vadars.org; social media icons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90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rs.virginia.gov/office.html#gsc.tab=0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rs.virginia.gov/drs/vr/howvrworks.htm" TargetMode="External"/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983782" y="3482344"/>
            <a:ext cx="5176435" cy="520511"/>
          </a:xfrm>
        </p:spPr>
        <p:txBody>
          <a:bodyPr/>
          <a:lstStyle/>
          <a:p>
            <a:r>
              <a:rPr lang="en-US" sz="2200" dirty="0"/>
              <a:t>An Overview of the DARS Pre-ETS Program</a:t>
            </a:r>
          </a:p>
        </p:txBody>
      </p:sp>
    </p:spTree>
    <p:extLst>
      <p:ext uri="{BB962C8B-B14F-4D97-AF65-F5344CB8AC3E}">
        <p14:creationId xmlns:p14="http://schemas.microsoft.com/office/powerpoint/2010/main" val="1026719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DARS Greater Richmond Office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Amanda Habel, MS, CRC (Manager)</a:t>
            </a:r>
          </a:p>
          <a:p>
            <a:pPr>
              <a:lnSpc>
                <a:spcPct val="100000"/>
              </a:lnSpc>
            </a:pPr>
            <a:r>
              <a:rPr lang="en-US" dirty="0"/>
              <a:t>2001 </a:t>
            </a:r>
            <a:r>
              <a:rPr lang="en-US" dirty="0" err="1"/>
              <a:t>Maywill</a:t>
            </a:r>
            <a:r>
              <a:rPr lang="en-US" dirty="0"/>
              <a:t> St., Suite 202</a:t>
            </a:r>
          </a:p>
          <a:p>
            <a:pPr>
              <a:lnSpc>
                <a:spcPct val="100000"/>
              </a:lnSpc>
            </a:pPr>
            <a:r>
              <a:rPr lang="en-US" dirty="0"/>
              <a:t>Richmond, VA 23230</a:t>
            </a:r>
          </a:p>
          <a:p>
            <a:pPr>
              <a:lnSpc>
                <a:spcPct val="100000"/>
              </a:lnSpc>
            </a:pPr>
            <a:r>
              <a:rPr lang="en-US" dirty="0"/>
              <a:t>804-588-3333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Additional contacts:</a:t>
            </a:r>
          </a:p>
          <a:p>
            <a:pPr>
              <a:lnSpc>
                <a:spcPct val="100000"/>
              </a:lnSpc>
            </a:pPr>
            <a:r>
              <a:rPr lang="en-US" dirty="0"/>
              <a:t>Sherrina Sewell, DARS Capitol District Director</a:t>
            </a:r>
          </a:p>
          <a:p>
            <a:pPr>
              <a:lnSpc>
                <a:spcPct val="100000"/>
              </a:lnSpc>
            </a:pPr>
            <a:r>
              <a:rPr lang="en-US" dirty="0"/>
              <a:t>Talisha </a:t>
            </a:r>
            <a:r>
              <a:rPr lang="en-US" dirty="0" err="1"/>
              <a:t>McAuley-Davis</a:t>
            </a:r>
            <a:r>
              <a:rPr lang="en-US" dirty="0"/>
              <a:t>, Greater Richmond Unit Supervisor</a:t>
            </a:r>
          </a:p>
          <a:p>
            <a:pPr>
              <a:lnSpc>
                <a:spcPct val="100000"/>
              </a:lnSpc>
            </a:pPr>
            <a:r>
              <a:rPr lang="en-US" dirty="0">
                <a:hlinkClick r:id="rId2"/>
              </a:rPr>
              <a:t>DARS Office Directory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678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4064" y="4432514"/>
            <a:ext cx="7961286" cy="2425486"/>
          </a:xfrm>
        </p:spPr>
        <p:txBody>
          <a:bodyPr/>
          <a:lstStyle/>
          <a:p>
            <a:r>
              <a:rPr lang="en-US" sz="2200" dirty="0"/>
              <a:t>Virginia’s federally mandated Vocational Rehabilitation (VR) program</a:t>
            </a:r>
          </a:p>
          <a:p>
            <a:r>
              <a:rPr lang="en-US" sz="2200" dirty="0"/>
              <a:t>Assists individuals with disabilities to prepare for, enter, and maintain employment</a:t>
            </a:r>
          </a:p>
          <a:p>
            <a:r>
              <a:rPr lang="en-US" sz="2200" dirty="0"/>
              <a:t>Focus is on EMPLOYMENT</a:t>
            </a:r>
          </a:p>
          <a:p>
            <a:r>
              <a:rPr lang="en-US" sz="2200" dirty="0"/>
              <a:t>Participation is VOLUNTARY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is DARS?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sz="2400" dirty="0"/>
              <a:t>The Virginia Department for Aging and Rehabilitative Services (DARS) </a:t>
            </a:r>
          </a:p>
        </p:txBody>
      </p:sp>
    </p:spTree>
    <p:extLst>
      <p:ext uri="{BB962C8B-B14F-4D97-AF65-F5344CB8AC3E}">
        <p14:creationId xmlns:p14="http://schemas.microsoft.com/office/powerpoint/2010/main" val="4130156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95066" y="1181686"/>
            <a:ext cx="3420284" cy="5486400"/>
          </a:xfrm>
        </p:spPr>
        <p:txBody>
          <a:bodyPr/>
          <a:lstStyle/>
          <a:p>
            <a:r>
              <a:rPr lang="en-US" sz="2200" dirty="0"/>
              <a:t>Schools and DARS share a common goal of successful employment outcomes</a:t>
            </a:r>
          </a:p>
          <a:p>
            <a:r>
              <a:rPr lang="en-US" sz="2200" dirty="0"/>
              <a:t>Federal regulations  require schools and DARS to work together to deliver Pre-ETS within the educational setting</a:t>
            </a:r>
          </a:p>
          <a:p>
            <a:r>
              <a:rPr lang="en-US" sz="2200" dirty="0"/>
              <a:t>Pre-ETS works in conjunction with the school’s existing transition services and are based on the student’s individual need</a:t>
            </a:r>
          </a:p>
          <a:p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5095066" y="464949"/>
            <a:ext cx="3420284" cy="716737"/>
          </a:xfrm>
        </p:spPr>
        <p:txBody>
          <a:bodyPr/>
          <a:lstStyle/>
          <a:p>
            <a:pPr algn="ctr"/>
            <a:r>
              <a:rPr lang="en-US" dirty="0"/>
              <a:t>Schools and DARS</a:t>
            </a:r>
          </a:p>
        </p:txBody>
      </p:sp>
    </p:spTree>
    <p:extLst>
      <p:ext uri="{BB962C8B-B14F-4D97-AF65-F5344CB8AC3E}">
        <p14:creationId xmlns:p14="http://schemas.microsoft.com/office/powerpoint/2010/main" val="2616840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What are Pre-ETS?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>
          <a:xfrm>
            <a:off x="3874575" y="4339525"/>
            <a:ext cx="4680487" cy="25184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Early start at developing employability skills and to assist students with identifying career interests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Only for Students With Disabilities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Do not have to be a DARS client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DARS collaborates with students, families, schools and community service providers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504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Are at least 14 AND</a:t>
            </a:r>
          </a:p>
          <a:p>
            <a:r>
              <a:rPr lang="en-US" sz="3600" dirty="0"/>
              <a:t>Are receiving special education services and have an IEP, OR</a:t>
            </a:r>
          </a:p>
          <a:p>
            <a:r>
              <a:rPr lang="en-US" sz="3600" dirty="0"/>
              <a:t>Have a Section 504 plan, OR</a:t>
            </a:r>
          </a:p>
          <a:p>
            <a:r>
              <a:rPr lang="en-US" sz="3600" dirty="0"/>
              <a:t>Have a disability not served by other means from the school and can provide documentation of disability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Pre-ETS may be provided to students who… </a:t>
            </a:r>
          </a:p>
        </p:txBody>
      </p:sp>
    </p:spTree>
    <p:extLst>
      <p:ext uri="{BB962C8B-B14F-4D97-AF65-F5344CB8AC3E}">
        <p14:creationId xmlns:p14="http://schemas.microsoft.com/office/powerpoint/2010/main" val="2137516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/>
              <a:t>How are Students Referred for Pre-ETS?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Students can be referred for Pre-ETS by the school, parents, or other service provider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Schools will have the referral form (Pre-ETS Release and Consent form)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Once completed, forms and documentation of disability will be turned in to the DARS counselor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517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4064" y="4432514"/>
            <a:ext cx="7961286" cy="2425486"/>
          </a:xfrm>
        </p:spPr>
        <p:txBody>
          <a:bodyPr/>
          <a:lstStyle/>
          <a:p>
            <a:r>
              <a:rPr lang="en-US" dirty="0"/>
              <a:t>Job exploration counseling</a:t>
            </a:r>
          </a:p>
          <a:p>
            <a:r>
              <a:rPr lang="en-US" dirty="0"/>
              <a:t>Work-based learning experiences</a:t>
            </a:r>
          </a:p>
          <a:p>
            <a:r>
              <a:rPr lang="en-US" dirty="0"/>
              <a:t>Postsecondary education counseling</a:t>
            </a:r>
          </a:p>
          <a:p>
            <a:r>
              <a:rPr lang="en-US" dirty="0"/>
              <a:t>Workplace readiness training</a:t>
            </a:r>
          </a:p>
          <a:p>
            <a:r>
              <a:rPr lang="en-US" dirty="0"/>
              <a:t>Instruction in self-advocacy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Pre-ETS Activities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sz="2800" dirty="0"/>
              <a:t>There are Five Required       Pre-ETS Activities</a:t>
            </a:r>
          </a:p>
        </p:txBody>
      </p:sp>
    </p:spTree>
    <p:extLst>
      <p:ext uri="{BB962C8B-B14F-4D97-AF65-F5344CB8AC3E}">
        <p14:creationId xmlns:p14="http://schemas.microsoft.com/office/powerpoint/2010/main" val="32317383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3"/>
          </p:nvPr>
        </p:nvSpPr>
        <p:spPr>
          <a:xfrm>
            <a:off x="760062" y="1744958"/>
            <a:ext cx="3867150" cy="4655842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Purpose</a:t>
            </a:r>
          </a:p>
          <a:p>
            <a:pPr marL="0" indent="0">
              <a:buNone/>
            </a:pPr>
            <a:r>
              <a:rPr lang="en-US" sz="3600" dirty="0"/>
              <a:t>Foster motivation, consideration of opportunities, and informed decision making.</a:t>
            </a:r>
          </a:p>
          <a:p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Examples</a:t>
            </a:r>
          </a:p>
          <a:p>
            <a:r>
              <a:rPr lang="en-US" sz="3600" dirty="0"/>
              <a:t>Explore the world of work</a:t>
            </a:r>
          </a:p>
          <a:p>
            <a:r>
              <a:rPr lang="en-US" sz="3600" dirty="0"/>
              <a:t>Explore interests and abilities</a:t>
            </a:r>
          </a:p>
          <a:p>
            <a:r>
              <a:rPr lang="en-US" sz="3600" dirty="0"/>
              <a:t>Investigate careers</a:t>
            </a:r>
          </a:p>
          <a:p>
            <a:endParaRPr lang="en-US" sz="3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Job Exploration Counseling</a:t>
            </a:r>
          </a:p>
        </p:txBody>
      </p:sp>
    </p:spTree>
    <p:extLst>
      <p:ext uri="{BB962C8B-B14F-4D97-AF65-F5344CB8AC3E}">
        <p14:creationId xmlns:p14="http://schemas.microsoft.com/office/powerpoint/2010/main" val="2050235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Purpose</a:t>
            </a:r>
          </a:p>
          <a:p>
            <a:pPr marL="0" indent="0">
              <a:buNone/>
            </a:pPr>
            <a:r>
              <a:rPr lang="en-US" sz="3000" dirty="0"/>
              <a:t>An educational approach to provide students with knowledge and skills that help them connect school experiences to real-life work activities and future career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Examples</a:t>
            </a:r>
          </a:p>
          <a:p>
            <a:r>
              <a:rPr lang="en-US" sz="2600" dirty="0"/>
              <a:t>Work site tours to learn about necessary job skills</a:t>
            </a:r>
          </a:p>
          <a:p>
            <a:r>
              <a:rPr lang="en-US" sz="2600" dirty="0"/>
              <a:t>Job shadowing</a:t>
            </a:r>
          </a:p>
          <a:p>
            <a:r>
              <a:rPr lang="en-US" sz="2600" dirty="0"/>
              <a:t>Informational Interviews</a:t>
            </a:r>
          </a:p>
          <a:p>
            <a:r>
              <a:rPr lang="en-US" sz="2600" dirty="0"/>
              <a:t>Employer presentations</a:t>
            </a:r>
          </a:p>
          <a:p>
            <a:r>
              <a:rPr lang="en-US" sz="2600" dirty="0"/>
              <a:t>Job Fairs</a:t>
            </a:r>
          </a:p>
          <a:p>
            <a:r>
              <a:rPr lang="en-US" sz="2600" dirty="0"/>
              <a:t>Arrange guest speakers who have disabilities and are employed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Work-Based Learning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4050974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>
          <a:xfrm>
            <a:off x="628650" y="2039814"/>
            <a:ext cx="3867150" cy="4360985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Purpose</a:t>
            </a:r>
          </a:p>
          <a:p>
            <a:pPr marL="0" indent="0">
              <a:buNone/>
            </a:pPr>
            <a:r>
              <a:rPr lang="en-US" sz="3200" dirty="0"/>
              <a:t>Gaining an awareness of the wide range of career pathway options and labor market realities and projections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4"/>
          </p:nvPr>
        </p:nvSpPr>
        <p:spPr>
          <a:xfrm>
            <a:off x="4627212" y="2039814"/>
            <a:ext cx="3888138" cy="4360986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Examples</a:t>
            </a:r>
          </a:p>
          <a:p>
            <a:r>
              <a:rPr lang="en-US" sz="2600" dirty="0"/>
              <a:t>Academic and occupational counseling </a:t>
            </a:r>
          </a:p>
          <a:p>
            <a:r>
              <a:rPr lang="en-US" sz="2600" dirty="0"/>
              <a:t>Courses, applications, and admissions processes</a:t>
            </a:r>
          </a:p>
          <a:p>
            <a:r>
              <a:rPr lang="en-US" sz="2600" dirty="0"/>
              <a:t>Guidance on the FAFSA process</a:t>
            </a:r>
          </a:p>
          <a:p>
            <a:r>
              <a:rPr lang="en-US" sz="2600" dirty="0"/>
              <a:t>Referral to resources</a:t>
            </a:r>
          </a:p>
          <a:p>
            <a:r>
              <a:rPr lang="en-US" sz="2600" dirty="0"/>
              <a:t>Campus visits/Tours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8650" y="666428"/>
            <a:ext cx="7886700" cy="1232710"/>
          </a:xfrm>
        </p:spPr>
        <p:txBody>
          <a:bodyPr/>
          <a:lstStyle/>
          <a:p>
            <a:r>
              <a:rPr lang="en-US" dirty="0"/>
              <a:t>Counseling on Opportunities for Enrolling in Post-Secondary Education</a:t>
            </a:r>
          </a:p>
        </p:txBody>
      </p:sp>
    </p:spTree>
    <p:extLst>
      <p:ext uri="{BB962C8B-B14F-4D97-AF65-F5344CB8AC3E}">
        <p14:creationId xmlns:p14="http://schemas.microsoft.com/office/powerpoint/2010/main" val="3489351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Purpose</a:t>
            </a:r>
          </a:p>
          <a:p>
            <a:pPr marL="0" indent="0">
              <a:buNone/>
            </a:pPr>
            <a:r>
              <a:rPr lang="en-US" sz="2600" dirty="0"/>
              <a:t>Prepares students for commonly expected skills that employers seek from most employees.  Work readiness skills are a set of skills and behaviors that are necessary for any job. Often called soft skills, employability skills, or job readiness skills.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Examples</a:t>
            </a:r>
          </a:p>
          <a:p>
            <a:r>
              <a:rPr lang="en-US" sz="2600" dirty="0"/>
              <a:t>Employer expectations</a:t>
            </a:r>
          </a:p>
          <a:p>
            <a:r>
              <a:rPr lang="en-US" sz="2600" dirty="0"/>
              <a:t>Time management</a:t>
            </a:r>
          </a:p>
          <a:p>
            <a:r>
              <a:rPr lang="en-US" sz="2600" dirty="0"/>
              <a:t>Job seeking/networking</a:t>
            </a:r>
          </a:p>
          <a:p>
            <a:r>
              <a:rPr lang="en-US" sz="2600" dirty="0"/>
              <a:t>Employment application writing skills</a:t>
            </a:r>
          </a:p>
          <a:p>
            <a:r>
              <a:rPr lang="en-US" sz="2600" dirty="0"/>
              <a:t>Interviewing skills</a:t>
            </a:r>
          </a:p>
          <a:p>
            <a:r>
              <a:rPr lang="en-US" sz="2600" dirty="0"/>
              <a:t>Job retention skills</a:t>
            </a:r>
          </a:p>
          <a:p>
            <a:r>
              <a:rPr lang="en-US" sz="2600" dirty="0"/>
              <a:t>Workplace communication skills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Readiness Training</a:t>
            </a:r>
          </a:p>
        </p:txBody>
      </p:sp>
    </p:spTree>
    <p:extLst>
      <p:ext uri="{BB962C8B-B14F-4D97-AF65-F5344CB8AC3E}">
        <p14:creationId xmlns:p14="http://schemas.microsoft.com/office/powerpoint/2010/main" val="1303355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Purpose</a:t>
            </a:r>
          </a:p>
          <a:p>
            <a:pPr marL="0" indent="0">
              <a:buNone/>
            </a:pPr>
            <a:r>
              <a:rPr lang="en-US" sz="2800" dirty="0"/>
              <a:t>Provide students with the ability to effectively communicate, convey, negotiate or assert his/her own interests and/or desires.  These skills will be needed in education, workplace, and community settings.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4"/>
          </p:nvPr>
        </p:nvSpPr>
        <p:spPr>
          <a:xfrm>
            <a:off x="4627212" y="1744958"/>
            <a:ext cx="3888138" cy="4824654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/>
              <a:t>Examples</a:t>
            </a:r>
          </a:p>
          <a:p>
            <a:r>
              <a:rPr lang="en-US" sz="2700" dirty="0"/>
              <a:t>Arrange for speakers from Independent Living Services</a:t>
            </a:r>
          </a:p>
          <a:p>
            <a:r>
              <a:rPr lang="en-US" sz="2700" dirty="0"/>
              <a:t>Understanding rights and responsibilities</a:t>
            </a:r>
          </a:p>
          <a:p>
            <a:r>
              <a:rPr lang="en-US" sz="2700" dirty="0"/>
              <a:t>Requesting services and accommodations </a:t>
            </a:r>
          </a:p>
          <a:p>
            <a:r>
              <a:rPr lang="en-US" sz="2700" dirty="0"/>
              <a:t>Communicating thoughts, needs, and concerns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in Self-Advocacy</a:t>
            </a:r>
          </a:p>
        </p:txBody>
      </p:sp>
    </p:spTree>
    <p:extLst>
      <p:ext uri="{BB962C8B-B14F-4D97-AF65-F5344CB8AC3E}">
        <p14:creationId xmlns:p14="http://schemas.microsoft.com/office/powerpoint/2010/main" val="2566124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7358" y="575187"/>
            <a:ext cx="3410461" cy="578136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Pre-Employment Transition Services are the first step on a continuum of Vocational Rehabilitation services provided by DARS.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67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33514" y="1830488"/>
            <a:ext cx="7886700" cy="4645514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3000" dirty="0"/>
              <a:t>Apply for DARS Vocational Rehabilitation Services (this can happen any time, based on individual need)</a:t>
            </a:r>
          </a:p>
          <a:p>
            <a:pPr lvl="1"/>
            <a:r>
              <a:rPr lang="en-US" sz="2800" dirty="0"/>
              <a:t>Complete and sign VR application </a:t>
            </a:r>
          </a:p>
          <a:p>
            <a:pPr lvl="1"/>
            <a:r>
              <a:rPr lang="en-US" sz="2800" dirty="0"/>
              <a:t>Eligibility completed by VR counselor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000" dirty="0"/>
              <a:t>Look for employment on their own</a:t>
            </a:r>
          </a:p>
          <a:p>
            <a:pPr lvl="1"/>
            <a:r>
              <a:rPr lang="en-US" sz="2800" dirty="0"/>
              <a:t>Use skills gained through Pre-ETS to look for, secure, and maintain employment</a:t>
            </a:r>
          </a:p>
          <a:p>
            <a:pPr lvl="1"/>
            <a:r>
              <a:rPr lang="en-US" sz="2800" dirty="0"/>
              <a:t>Still can apply for VR services at any time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8650" y="325878"/>
            <a:ext cx="7886700" cy="1366736"/>
          </a:xfrm>
        </p:spPr>
        <p:txBody>
          <a:bodyPr/>
          <a:lstStyle/>
          <a:p>
            <a:pPr algn="ctr"/>
            <a:r>
              <a:rPr lang="en-US" dirty="0"/>
              <a:t>What happens when a person no longer wants/needs or qualifies for Pre-ETS?</a:t>
            </a:r>
          </a:p>
        </p:txBody>
      </p:sp>
    </p:spTree>
    <p:extLst>
      <p:ext uri="{BB962C8B-B14F-4D97-AF65-F5344CB8AC3E}">
        <p14:creationId xmlns:p14="http://schemas.microsoft.com/office/powerpoint/2010/main" val="3328958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DARS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Vocational Rehabilitation Services</a:t>
            </a:r>
          </a:p>
        </p:txBody>
      </p:sp>
    </p:spTree>
    <p:extLst>
      <p:ext uri="{BB962C8B-B14F-4D97-AF65-F5344CB8AC3E}">
        <p14:creationId xmlns:p14="http://schemas.microsoft.com/office/powerpoint/2010/main" val="20811176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Steps to VR/ </a:t>
            </a:r>
            <a:r>
              <a:rPr lang="en-US" dirty="0">
                <a:hlinkClick r:id="rId2"/>
              </a:rPr>
              <a:t>How VR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Step 1: Initial Meeting With Your DARS Counselor</a:t>
            </a:r>
          </a:p>
          <a:p>
            <a:r>
              <a:rPr lang="en-US" sz="2800" dirty="0"/>
              <a:t>Step 2: Evaluating Your Eligibility for the VR Program</a:t>
            </a:r>
          </a:p>
          <a:p>
            <a:r>
              <a:rPr lang="en-US" sz="2800" dirty="0"/>
              <a:t>Step 3: Evaluating Your Service Needs</a:t>
            </a:r>
          </a:p>
          <a:p>
            <a:r>
              <a:rPr lang="en-US" sz="2800" dirty="0"/>
              <a:t>Step 4: </a:t>
            </a:r>
            <a:r>
              <a:rPr lang="en-US" sz="2400" dirty="0"/>
              <a:t>Writing Your Individualized Plan for Employment(IPE)</a:t>
            </a:r>
          </a:p>
          <a:p>
            <a:r>
              <a:rPr lang="en-US" sz="2800" dirty="0"/>
              <a:t>Step 5: Preparing For Employment</a:t>
            </a:r>
          </a:p>
          <a:p>
            <a:r>
              <a:rPr lang="en-US" sz="2800" dirty="0"/>
              <a:t>Step 6: Job Searching and Employment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266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Examples of VR Services (guided by IPE)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No cost services:</a:t>
            </a:r>
          </a:p>
          <a:p>
            <a:pPr lvl="1"/>
            <a:r>
              <a:rPr lang="en-US" sz="2000" dirty="0"/>
              <a:t>Career Counseling/Guidance</a:t>
            </a:r>
          </a:p>
          <a:p>
            <a:pPr lvl="1"/>
            <a:r>
              <a:rPr lang="en-US" sz="2000" dirty="0"/>
              <a:t>Job Seeking Skills</a:t>
            </a:r>
          </a:p>
          <a:p>
            <a:pPr lvl="1"/>
            <a:r>
              <a:rPr lang="en-US" sz="2000" dirty="0"/>
              <a:t>Resume creation/review</a:t>
            </a:r>
          </a:p>
          <a:p>
            <a:pPr lvl="1"/>
            <a:r>
              <a:rPr lang="en-US" sz="2000" dirty="0"/>
              <a:t>Job Seeking skills</a:t>
            </a:r>
          </a:p>
          <a:p>
            <a:pPr lvl="1"/>
            <a:r>
              <a:rPr lang="en-US" sz="2000" dirty="0"/>
              <a:t>Vocational Evaluation</a:t>
            </a:r>
          </a:p>
          <a:p>
            <a:pPr lvl="1"/>
            <a:r>
              <a:rPr lang="en-US" sz="2000" dirty="0"/>
              <a:t>Assistive Technology consultation</a:t>
            </a:r>
          </a:p>
          <a:p>
            <a:pPr lvl="1"/>
            <a:r>
              <a:rPr lang="en-US" sz="2000" dirty="0"/>
              <a:t>OJT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Cost Services*:</a:t>
            </a:r>
          </a:p>
          <a:p>
            <a:pPr lvl="1"/>
            <a:r>
              <a:rPr lang="en-US" dirty="0"/>
              <a:t>Tools/Equipment</a:t>
            </a:r>
          </a:p>
          <a:p>
            <a:pPr lvl="1"/>
            <a:r>
              <a:rPr lang="en-US" dirty="0"/>
              <a:t>Job Coaching</a:t>
            </a:r>
          </a:p>
          <a:p>
            <a:pPr lvl="1"/>
            <a:r>
              <a:rPr lang="en-US" dirty="0"/>
              <a:t>Vocational Training</a:t>
            </a:r>
          </a:p>
          <a:p>
            <a:pPr lvl="1"/>
            <a:r>
              <a:rPr lang="en-US" dirty="0"/>
              <a:t>Vehicle Modification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sz="1800" dirty="0"/>
              <a:t>*subject to DARS Financial Participation policy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4006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ETS">
      <a:majorFont>
        <a:latin typeface="Haettenschweiler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8272</TotalTime>
  <Words>779</Words>
  <Application>Microsoft Office PowerPoint</Application>
  <PresentationFormat>On-screen Show (4:3)</PresentationFormat>
  <Paragraphs>121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18</vt:i4>
      </vt:variant>
    </vt:vector>
  </HeadingPairs>
  <TitlesOfParts>
    <vt:vector size="34" baseType="lpstr">
      <vt:lpstr>Arial</vt:lpstr>
      <vt:lpstr>Calibri</vt:lpstr>
      <vt:lpstr>Haettenschweiler</vt:lpstr>
      <vt:lpstr>Custom Design</vt:lpstr>
      <vt:lpstr>3_Custom Design</vt:lpstr>
      <vt:lpstr>10_Custom Design</vt:lpstr>
      <vt:lpstr>4_Custom Design</vt:lpstr>
      <vt:lpstr>5_Custom Design</vt:lpstr>
      <vt:lpstr>6_Custom Design</vt:lpstr>
      <vt:lpstr>1_Custom Design</vt:lpstr>
      <vt:lpstr>2_Custom Design</vt:lpstr>
      <vt:lpstr>7_Custom Design</vt:lpstr>
      <vt:lpstr>8_Custom Design</vt:lpstr>
      <vt:lpstr>9_Custom Design</vt:lpstr>
      <vt:lpstr>11_Custom Design</vt:lpstr>
      <vt:lpstr>12_Custom Design</vt:lpstr>
      <vt:lpstr>PowerPoint Presentation</vt:lpstr>
      <vt:lpstr>DARS Greater Richmond Office</vt:lpstr>
      <vt:lpstr>What is DARS?</vt:lpstr>
      <vt:lpstr>Schools and DARS</vt:lpstr>
      <vt:lpstr>What are Pre-ETS?</vt:lpstr>
      <vt:lpstr>Pre-ETS may be provided to students who… </vt:lpstr>
      <vt:lpstr>How are Students Referred for Pre-ETS?</vt:lpstr>
      <vt:lpstr>Pre-ETS Activities</vt:lpstr>
      <vt:lpstr>Job Exploration Counseling</vt:lpstr>
      <vt:lpstr>Work-Based Learning Experiences</vt:lpstr>
      <vt:lpstr>Counseling on Opportunities for Enrolling in Post-Secondary Education</vt:lpstr>
      <vt:lpstr>Workplace Readiness Training</vt:lpstr>
      <vt:lpstr>Instruction in Self-Advocacy</vt:lpstr>
      <vt:lpstr>PowerPoint Presentation</vt:lpstr>
      <vt:lpstr>What happens when a person no longer wants/needs or qualifies for Pre-ETS?</vt:lpstr>
      <vt:lpstr>DARS</vt:lpstr>
      <vt:lpstr>Steps to VR/ How VR Works</vt:lpstr>
      <vt:lpstr>Examples of VR Services (guided by IPE)</vt:lpstr>
    </vt:vector>
  </TitlesOfParts>
  <Company>Virginia IT Infrastructure Partnership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Donnelly, Catherina (DARS)</dc:creator>
  <cp:lastModifiedBy>Rebecca Ceja</cp:lastModifiedBy>
  <cp:revision>98</cp:revision>
  <dcterms:created xsi:type="dcterms:W3CDTF">2017-08-16T15:53:08Z</dcterms:created>
  <dcterms:modified xsi:type="dcterms:W3CDTF">2023-07-25T16:00:51Z</dcterms:modified>
</cp:coreProperties>
</file>