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0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y="6858000" cx="12192000"/>
  <p:notesSz cx="6858000" cy="9144000"/>
  <p:embeddedFontLst>
    <p:embeddedFont>
      <p:font typeface="Playfair Display"/>
      <p:regular r:id="rId47"/>
      <p:bold r:id="rId48"/>
      <p:italic r:id="rId49"/>
      <p:boldItalic r:id="rId50"/>
    </p:embeddedFont>
    <p:embeddedFont>
      <p:font typeface="Didact Gothic"/>
      <p:regular r:id="rId51"/>
    </p:embeddedFont>
    <p:embeddedFont>
      <p:font typeface="Raleway Medium"/>
      <p:regular r:id="rId52"/>
      <p:bold r:id="rId53"/>
      <p:italic r:id="rId54"/>
      <p:boldItalic r:id="rId55"/>
    </p:embeddedFont>
    <p:embeddedFont>
      <p:font typeface="Comfortaa"/>
      <p:regular r:id="rId56"/>
      <p:bold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8" roundtripDataSignature="AMtx7mhZokJPvk+adWNcdHM+VhHt2TRM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6D62097-C851-45D3-8C0F-F5F786B92E51}">
  <a:tblStyle styleId="{66D62097-C851-45D3-8C0F-F5F786B92E5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PlayfairDisplay-bold.fntdata"/><Relationship Id="rId47" Type="http://schemas.openxmlformats.org/officeDocument/2006/relationships/font" Target="fonts/PlayfairDisplay-regular.fntdata"/><Relationship Id="rId49" Type="http://schemas.openxmlformats.org/officeDocument/2006/relationships/font" Target="fonts/PlayfairDisplay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DidactGothic-regular.fntdata"/><Relationship Id="rId50" Type="http://schemas.openxmlformats.org/officeDocument/2006/relationships/font" Target="fonts/PlayfairDisplay-boldItalic.fntdata"/><Relationship Id="rId53" Type="http://schemas.openxmlformats.org/officeDocument/2006/relationships/font" Target="fonts/RalewayMedium-bold.fntdata"/><Relationship Id="rId52" Type="http://schemas.openxmlformats.org/officeDocument/2006/relationships/font" Target="fonts/RalewayMedium-regular.fntdata"/><Relationship Id="rId11" Type="http://schemas.openxmlformats.org/officeDocument/2006/relationships/slide" Target="slides/slide4.xml"/><Relationship Id="rId55" Type="http://schemas.openxmlformats.org/officeDocument/2006/relationships/font" Target="fonts/RalewayMedium-boldItalic.fntdata"/><Relationship Id="rId10" Type="http://schemas.openxmlformats.org/officeDocument/2006/relationships/slide" Target="slides/slide3.xml"/><Relationship Id="rId54" Type="http://schemas.openxmlformats.org/officeDocument/2006/relationships/font" Target="fonts/RalewayMedium-italic.fntdata"/><Relationship Id="rId13" Type="http://schemas.openxmlformats.org/officeDocument/2006/relationships/slide" Target="slides/slide6.xml"/><Relationship Id="rId57" Type="http://schemas.openxmlformats.org/officeDocument/2006/relationships/font" Target="fonts/Comfortaa-bold.fntdata"/><Relationship Id="rId12" Type="http://schemas.openxmlformats.org/officeDocument/2006/relationships/slide" Target="slides/slide5.xml"/><Relationship Id="rId56" Type="http://schemas.openxmlformats.org/officeDocument/2006/relationships/font" Target="fonts/Comfortaa-regular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58" Type="http://customschemas.google.com/relationships/presentationmetadata" Target="meta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b1ad17fc77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3b1ad17fc7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b1ad17fc77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3b1ad17fc7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b1ad17fc77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g3b1ad17fc7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b1ad17fc77_0_9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g3b1ad17fc77_0_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b1ad17fc77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3b1ad17fc7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b1ad17fc77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g3b1ad17fc7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b1ad17fc77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3b1ad17fc77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b1ad17fc77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g3b1ad17fc7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b1ad17fc77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g3b1ad17fc7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b1ad17fc77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g3b1ad17fc7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2022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Coming out of COVID.  Project SEARCH planning committee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2023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Project PEACE begins at CHPS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Student Led Enterprise PD begins in conjunction with Project PEACE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Coffee Cart Started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First cohort of Project SEARCH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Community Conversations begin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2024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Colonial Heights Library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Parks and Rec Therapeutic Programs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CHHS Copies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In House Vocational Coaching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Coffee Cart and Community Tour of facility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Community Conversations and Collaborations ongoing.  Many vocational ideas come about as a result of Community Conversations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2025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Summer- CTI workshop on vocational programming for HS, MS, Elementary and Paras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Copies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Kelmarbi Farms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>
                <a:solidFill>
                  <a:schemeClr val="dk1"/>
                </a:solidFill>
              </a:rPr>
              <a:t>Dunlop House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b1ad17fc77_0_8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3b1ad17fc77_0_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b1ad17fc77_0_8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g3b1ad17fc77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b1ad17fc77_0_8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g3b1ad17fc77_0_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b1ad17fc77_0_8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g3b1ad17fc77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b1ad17fc77_0_8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3b1ad17fc77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b1ad17fc77_0_8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g3b1ad17fc77_0_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b1ad17fc77_0_8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g3b1ad17fc77_0_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a2413733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ba2413733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bba096a99f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g3bba096a99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b1ad17fc77_0_8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3b1ad17fc77_0_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c2b88801b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3c2b88801b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c2b88801b4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g3c2b88801b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bba096a99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g3bba096a99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b1ad17fc77_0_8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g3b1ad17fc77_0_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b67b07d89a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g3b67b07d89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b6dd96ac3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g3b6dd96ac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b6dd96ac3a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g3b6dd96ac3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b88801d2c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g3b88801d2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c2b88801b4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g3c2b88801b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b1ad17fc77_0_8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g3b1ad17fc77_0_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b1ad17fc77_0_8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g3b1ad17fc77_0_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b1ad17fc77_0_8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g3b1ad17fc77_0_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ba00b88c7f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g3ba00b88c7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b1ad17fc77_0_8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2" name="Google Shape;442;g3b1ad17fc77_0_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ba00b88c7f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8" name="Google Shape;448;g3ba00b88c7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ba00b88c7f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g3ba00b88c7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b1ad17fc77_0_8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g3b1ad17fc77_0_8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7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23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2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24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25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2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2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2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2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26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28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29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30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31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32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8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g3b1ad17fc77_0_1594"/>
          <p:cNvGrpSpPr/>
          <p:nvPr/>
        </p:nvGrpSpPr>
        <p:grpSpPr>
          <a:xfrm>
            <a:off x="-2834987" y="1835107"/>
            <a:ext cx="4034819" cy="4034779"/>
            <a:chOff x="3896445" y="840725"/>
            <a:chExt cx="2534275" cy="2534250"/>
          </a:xfrm>
        </p:grpSpPr>
        <p:sp>
          <p:nvSpPr>
            <p:cNvPr id="99" name="Google Shape;99;g3b1ad17fc77_0_159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g3b1ad17fc77_0_159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g3b1ad17fc77_0_159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g3b1ad17fc77_0_1594"/>
          <p:cNvSpPr txBox="1"/>
          <p:nvPr>
            <p:ph idx="1" type="body"/>
          </p:nvPr>
        </p:nvSpPr>
        <p:spPr>
          <a:xfrm>
            <a:off x="6096000" y="2700550"/>
            <a:ext cx="3856800" cy="23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  <a:defRPr b="0" i="0" sz="19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○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■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○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■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○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■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03" name="Google Shape;103;g3b1ad17fc77_0_1594"/>
          <p:cNvGrpSpPr/>
          <p:nvPr/>
        </p:nvGrpSpPr>
        <p:grpSpPr>
          <a:xfrm>
            <a:off x="10759396" y="4543714"/>
            <a:ext cx="5026228" cy="5026685"/>
            <a:chOff x="3896445" y="840725"/>
            <a:chExt cx="2534275" cy="2534250"/>
          </a:xfrm>
        </p:grpSpPr>
        <p:sp>
          <p:nvSpPr>
            <p:cNvPr id="104" name="Google Shape;104;g3b1ad17fc77_0_159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g3b1ad17fc77_0_159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g3b1ad17fc77_0_159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" name="Google Shape;107;g3b1ad17fc77_0_1594"/>
          <p:cNvGrpSpPr/>
          <p:nvPr/>
        </p:nvGrpSpPr>
        <p:grpSpPr>
          <a:xfrm>
            <a:off x="10759776" y="1505342"/>
            <a:ext cx="4129862" cy="1608746"/>
            <a:chOff x="7572340" y="2404875"/>
            <a:chExt cx="2162798" cy="1206590"/>
          </a:xfrm>
        </p:grpSpPr>
        <p:sp>
          <p:nvSpPr>
            <p:cNvPr id="108" name="Google Shape;108;g3b1ad17fc77_0_159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127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g3b1ad17fc77_0_159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127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g3b1ad17fc77_0_159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127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g3b1ad17fc77_0_159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127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12;g3b1ad17fc77_0_1594"/>
          <p:cNvSpPr txBox="1"/>
          <p:nvPr>
            <p:ph type="title"/>
          </p:nvPr>
        </p:nvSpPr>
        <p:spPr>
          <a:xfrm>
            <a:off x="1006000" y="710200"/>
            <a:ext cx="101799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  <a:defRPr b="0" i="0" sz="3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17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" name="Google Shape;126;p16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14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20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Google Shape;14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15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0" i="0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10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5" name="Google Shape;155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6" name="Google Shape;156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19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2" name="Google Shape;162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" name="Google Shape;16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Google Shape;16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5" name="Google Shape;165;p21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8" name="Google Shape;168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9" name="Google Shape;16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0" name="Google Shape;17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1" name="Google Shape;171;p22"/>
          <p:cNvSpPr txBox="1"/>
          <p:nvPr>
            <p:ph idx="12" type="sldNum"/>
          </p:nvPr>
        </p:nvSpPr>
        <p:spPr>
          <a:xfrm>
            <a:off x="9094070" y="625124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4.jp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1.xml"/><Relationship Id="rId5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/>
          <p:nvPr/>
        </p:nvSpPr>
        <p:spPr>
          <a:xfrm>
            <a:off x="0" y="6538912"/>
            <a:ext cx="12192000" cy="3190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B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" y="0"/>
            <a:ext cx="12192000" cy="3205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96937" y="6040419"/>
            <a:ext cx="3092888" cy="37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5678424"/>
            <a:ext cx="2390343" cy="69757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/>
          <p:nvPr/>
        </p:nvSpPr>
        <p:spPr>
          <a:xfrm>
            <a:off x="0" y="6538912"/>
            <a:ext cx="12192000" cy="3190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B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29988" y="5961888"/>
            <a:ext cx="1390091" cy="40566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/>
          <p:nvPr/>
        </p:nvSpPr>
        <p:spPr>
          <a:xfrm>
            <a:off x="0" y="6538912"/>
            <a:ext cx="12192000" cy="3190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B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796937" y="6040419"/>
            <a:ext cx="3092888" cy="37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9988" y="5961888"/>
            <a:ext cx="1390091" cy="40566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hyperlink" Target="https://chhs.colonialhts.net/o/chhs" TargetMode="External"/><Relationship Id="rId5" Type="http://schemas.openxmlformats.org/officeDocument/2006/relationships/hyperlink" Target="https://chhs.colonialhts.net/o/chhs" TargetMode="External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34.png"/><Relationship Id="rId5" Type="http://schemas.openxmlformats.org/officeDocument/2006/relationships/image" Target="../media/image17.jpg"/><Relationship Id="rId6" Type="http://schemas.openxmlformats.org/officeDocument/2006/relationships/image" Target="../media/image11.jp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21.png"/><Relationship Id="rId6" Type="http://schemas.openxmlformats.org/officeDocument/2006/relationships/image" Target="../media/image15.png"/><Relationship Id="rId7" Type="http://schemas.openxmlformats.org/officeDocument/2006/relationships/image" Target="../media/image4.png"/><Relationship Id="rId8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13.png"/><Relationship Id="rId5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Relationship Id="rId5" Type="http://schemas.openxmlformats.org/officeDocument/2006/relationships/image" Target="../media/image29.png"/><Relationship Id="rId6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jpg"/><Relationship Id="rId4" Type="http://schemas.openxmlformats.org/officeDocument/2006/relationships/image" Target="../media/image18.jpg"/><Relationship Id="rId5" Type="http://schemas.openxmlformats.org/officeDocument/2006/relationships/image" Target="../media/image2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enterontransition.org/resources/publications/download.cfm?id=1248" TargetMode="External"/><Relationship Id="rId4" Type="http://schemas.openxmlformats.org/officeDocument/2006/relationships/image" Target="../media/image2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2.jpg"/><Relationship Id="rId4" Type="http://schemas.openxmlformats.org/officeDocument/2006/relationships/image" Target="../media/image2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jpg"/><Relationship Id="rId4" Type="http://schemas.openxmlformats.org/officeDocument/2006/relationships/image" Target="../media/image3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6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8.jpg"/><Relationship Id="rId4" Type="http://schemas.openxmlformats.org/officeDocument/2006/relationships/image" Target="../media/image4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Relationship Id="rId3" Type="http://schemas.openxmlformats.org/officeDocument/2006/relationships/hyperlink" Target="mailto:daniel_pulskamp@colonialhts.net" TargetMode="External"/><Relationship Id="rId4" Type="http://schemas.openxmlformats.org/officeDocument/2006/relationships/hyperlink" Target="mailto:smprohn@vc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"/>
          <p:cNvSpPr txBox="1"/>
          <p:nvPr/>
        </p:nvSpPr>
        <p:spPr>
          <a:xfrm>
            <a:off x="215146" y="3410174"/>
            <a:ext cx="571231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Wait–Create!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"/>
          <p:cNvSpPr txBox="1"/>
          <p:nvPr/>
        </p:nvSpPr>
        <p:spPr>
          <a:xfrm>
            <a:off x="215150" y="4175225"/>
            <a:ext cx="7992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FFB300"/>
                </a:solidFill>
                <a:latin typeface="Arial"/>
                <a:ea typeface="Arial"/>
                <a:cs typeface="Arial"/>
                <a:sym typeface="Arial"/>
              </a:rPr>
              <a:t>Acting Now to Build Work-Based Learning Opportunities </a:t>
            </a:r>
            <a:endParaRPr b="0" i="0" sz="1300" u="none" cap="none" strike="noStrike">
              <a:solidFill>
                <a:srgbClr val="FFB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99875" y="4987400"/>
            <a:ext cx="1536323" cy="153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"/>
          <p:cNvSpPr/>
          <p:nvPr/>
        </p:nvSpPr>
        <p:spPr>
          <a:xfrm>
            <a:off x="7957975" y="5747600"/>
            <a:ext cx="3930600" cy="720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100" u="none" cap="none" strike="noStrike">
                <a:solidFill>
                  <a:srgbClr val="B02E01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Colonial Heights High School</a:t>
            </a:r>
            <a:endParaRPr b="1" i="0" sz="2100" u="none" cap="none" strike="noStrike">
              <a:solidFill>
                <a:srgbClr val="B02E01"/>
              </a:solidFill>
              <a:highlight>
                <a:srgbClr val="FFFFFF"/>
              </a:highlight>
              <a:uFill>
                <a:noFill/>
              </a:uFill>
              <a:latin typeface="Arial"/>
              <a:ea typeface="Arial"/>
              <a:cs typeface="Arial"/>
              <a:sym typeface="Arial"/>
              <a:hlinkClick r:id="rId5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"/>
          <p:cNvSpPr/>
          <p:nvPr/>
        </p:nvSpPr>
        <p:spPr>
          <a:xfrm>
            <a:off x="186700" y="5607575"/>
            <a:ext cx="2600400" cy="831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1" title="VCU_SOE_PPD_logo (1) (1)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5150" y="5344925"/>
            <a:ext cx="2704151" cy="117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/>
              <a:t>Introductions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7" name="Google Shape;187;p4"/>
          <p:cNvGraphicFramePr/>
          <p:nvPr/>
        </p:nvGraphicFramePr>
        <p:xfrm>
          <a:off x="1349450" y="2029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{66D62097-C851-45D3-8C0F-F5F786B92E51}</a:tableStyleId>
              </a:tblPr>
              <a:tblGrid>
                <a:gridCol w="1792850"/>
                <a:gridCol w="2031100"/>
                <a:gridCol w="1938150"/>
                <a:gridCol w="1938150"/>
                <a:gridCol w="1792850"/>
              </a:tblGrid>
              <a:tr h="3306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Dan Pulskamp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Lead Teacher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Colonial Heights High School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Dana Barefoot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Family Resource Coordinator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Colonial Heights Public Schools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Christy George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Director of Support Services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Colonial Heights Public Schools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Seb Prohn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Project PEACE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VCU Partnership for People with Disabilities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Richard Chapman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Project PEACE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VCU Partnership for People with Disabilities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88" name="Google Shape;188;p4"/>
          <p:cNvPicPr preferRelativeResize="0"/>
          <p:nvPr/>
        </p:nvPicPr>
        <p:blipFill rotWithShape="1">
          <a:blip r:embed="rId3">
            <a:alphaModFix/>
          </a:blip>
          <a:srcRect b="5633" l="9608" r="0" t="0"/>
          <a:stretch/>
        </p:blipFill>
        <p:spPr>
          <a:xfrm>
            <a:off x="9113525" y="2081750"/>
            <a:ext cx="1669175" cy="1958800"/>
          </a:xfrm>
          <a:prstGeom prst="rect">
            <a:avLst/>
          </a:prstGeom>
          <a:noFill/>
          <a:ln cap="flat" cmpd="sng" w="19050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9" name="Google Shape;189;p4" title="Seb_2.jpg"/>
          <p:cNvPicPr preferRelativeResize="0"/>
          <p:nvPr/>
        </p:nvPicPr>
        <p:blipFill rotWithShape="1">
          <a:blip r:embed="rId4">
            <a:alphaModFix/>
          </a:blip>
          <a:srcRect b="34687" l="19787" r="20190" t="9255"/>
          <a:stretch/>
        </p:blipFill>
        <p:spPr>
          <a:xfrm>
            <a:off x="7184425" y="2122975"/>
            <a:ext cx="1797151" cy="19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" title="Dan Pulskamp Passport Photo.jp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15000" y="2085300"/>
            <a:ext cx="1669176" cy="2034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4" title="C. George.jp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55350" y="2122975"/>
            <a:ext cx="1797150" cy="18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64625" y="2122975"/>
            <a:ext cx="1958800" cy="195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b1ad17fc77_0_1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Presentation Goals</a:t>
            </a:r>
            <a:endParaRPr/>
          </a:p>
        </p:txBody>
      </p:sp>
      <p:sp>
        <p:nvSpPr>
          <p:cNvPr id="198" name="Google Shape;198;g3b1ad17fc77_0_14"/>
          <p:cNvSpPr txBox="1"/>
          <p:nvPr>
            <p:ph idx="1" type="body"/>
          </p:nvPr>
        </p:nvSpPr>
        <p:spPr>
          <a:xfrm>
            <a:off x="838200" y="1825625"/>
            <a:ext cx="66159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Show how planning and 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building </a:t>
            </a:r>
            <a:r>
              <a:rPr lang="en-US"/>
              <a:t>work-based learning experiences can occur simultaneously 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Describe community planning practices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Highlight the development of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Student-led enterprise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School-based work experiences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Community work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Build something new!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99" name="Google Shape;199;g3b1ad17fc77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31800" y="1825625"/>
            <a:ext cx="4433101" cy="3768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b1ad17fc77_0_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05" name="Google Shape;205;g3b1ad17fc77_0_9"/>
          <p:cNvSpPr txBox="1"/>
          <p:nvPr>
            <p:ph idx="1" type="body"/>
          </p:nvPr>
        </p:nvSpPr>
        <p:spPr>
          <a:xfrm>
            <a:off x="838200" y="12534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Introductions</a:t>
            </a:r>
            <a:endParaRPr sz="2600"/>
          </a:p>
          <a:p>
            <a:pPr indent="-3937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Stage setting</a:t>
            </a:r>
            <a:endParaRPr sz="2600"/>
          </a:p>
          <a:p>
            <a:pPr indent="-3937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Agenda &amp; presentation goals</a:t>
            </a:r>
            <a:endParaRPr sz="2600"/>
          </a:p>
          <a:p>
            <a:pPr indent="-3937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Project PEACE overview</a:t>
            </a:r>
            <a:endParaRPr sz="2600"/>
          </a:p>
          <a:p>
            <a:pPr indent="-3937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Community Planning Processes</a:t>
            </a:r>
            <a:endParaRPr sz="2600"/>
          </a:p>
          <a:p>
            <a:pPr indent="-3937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Colonial Heights- who are we?</a:t>
            </a:r>
            <a:endParaRPr sz="2600"/>
          </a:p>
          <a:p>
            <a:pPr indent="-3937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Work-based learning</a:t>
            </a:r>
            <a:endParaRPr sz="2600"/>
          </a:p>
          <a:p>
            <a:pPr indent="-3937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Lessons</a:t>
            </a:r>
            <a:endParaRPr sz="2600"/>
          </a:p>
          <a:p>
            <a:pPr indent="-3937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Recommendations</a:t>
            </a:r>
            <a:endParaRPr sz="2600"/>
          </a:p>
          <a:p>
            <a:pPr indent="-3937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Questions &amp; Contacts</a:t>
            </a:r>
            <a:endParaRPr sz="2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06" name="Google Shape;206;g3b1ad17fc77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6650" y="1020425"/>
            <a:ext cx="4817149" cy="4817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g3b1ad17fc77_0_24"/>
          <p:cNvPicPr preferRelativeResize="0"/>
          <p:nvPr/>
        </p:nvPicPr>
        <p:blipFill rotWithShape="1">
          <a:blip r:embed="rId3">
            <a:alphaModFix/>
          </a:blip>
          <a:srcRect b="9538" l="12277" r="8664" t="16735"/>
          <a:stretch/>
        </p:blipFill>
        <p:spPr>
          <a:xfrm>
            <a:off x="3236963" y="827575"/>
            <a:ext cx="5296875" cy="493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b1ad17fc77_0_903"/>
          <p:cNvSpPr txBox="1"/>
          <p:nvPr>
            <p:ph type="title"/>
          </p:nvPr>
        </p:nvSpPr>
        <p:spPr>
          <a:xfrm>
            <a:off x="1006000" y="710200"/>
            <a:ext cx="101799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 sz="4400">
                <a:solidFill>
                  <a:schemeClr val="dk1"/>
                </a:solidFill>
              </a:rPr>
              <a:t>Project PEACE</a:t>
            </a:r>
            <a:endParaRPr sz="4400">
              <a:solidFill>
                <a:schemeClr val="dk1"/>
              </a:solidFill>
            </a:endParaRPr>
          </a:p>
        </p:txBody>
      </p:sp>
      <p:sp>
        <p:nvSpPr>
          <p:cNvPr id="217" name="Google Shape;217;g3b1ad17fc77_0_903"/>
          <p:cNvSpPr txBox="1"/>
          <p:nvPr>
            <p:ph idx="1" type="body"/>
          </p:nvPr>
        </p:nvSpPr>
        <p:spPr>
          <a:xfrm>
            <a:off x="1996800" y="1739233"/>
            <a:ext cx="8332500" cy="23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43815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400">
                <a:solidFill>
                  <a:schemeClr val="dk1"/>
                </a:solidFill>
              </a:rPr>
              <a:t>Promoting Employment After high school through Community Expertise </a:t>
            </a:r>
            <a:endParaRPr sz="2400">
              <a:solidFill>
                <a:schemeClr val="dk1"/>
              </a:solidFill>
            </a:endParaRPr>
          </a:p>
          <a:p>
            <a:pPr indent="-43815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400">
                <a:solidFill>
                  <a:schemeClr val="dk1"/>
                </a:solidFill>
              </a:rPr>
              <a:t>Community-based capacity building project designed to increase the employment of people with IDD</a:t>
            </a:r>
            <a:endParaRPr sz="2400">
              <a:solidFill>
                <a:schemeClr val="dk1"/>
              </a:solidFill>
            </a:endParaRPr>
          </a:p>
          <a:p>
            <a:pPr indent="-43815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400">
                <a:solidFill>
                  <a:schemeClr val="dk1"/>
                </a:solidFill>
              </a:rPr>
              <a:t>Grounded in the lived experiences of community members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18" name="Google Shape;218;g3b1ad17fc77_0_903"/>
          <p:cNvSpPr txBox="1"/>
          <p:nvPr/>
        </p:nvSpPr>
        <p:spPr>
          <a:xfrm>
            <a:off x="1479800" y="4635033"/>
            <a:ext cx="9435600" cy="7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Project PEACE was supported in part by grant number 90DNCE0004-01-00, from the U.S. Administration for Community Living, Department of Health  and Human Services, Washington, D.C. 20201.</a:t>
            </a:r>
            <a:endParaRPr b="0" i="0" sz="2100" u="none" cap="none" strike="noStrike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b1ad17fc77_0_19"/>
          <p:cNvSpPr txBox="1"/>
          <p:nvPr>
            <p:ph type="title"/>
          </p:nvPr>
        </p:nvSpPr>
        <p:spPr>
          <a:xfrm>
            <a:off x="838200" y="7090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4800"/>
              <a:t>Partners </a:t>
            </a:r>
            <a:endParaRPr/>
          </a:p>
        </p:txBody>
      </p:sp>
      <p:pic>
        <p:nvPicPr>
          <p:cNvPr id="224" name="Google Shape;224;g3b1ad17fc77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850" y="1670275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3b1ad17fc77_0_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86825" y="2451500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3b1ad17fc77_0_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5425" y="3657050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3b1ad17fc77_0_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24525" y="350941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3b1ad17fc77_0_19" title="VCU_SOE_PPD_logo (1) (1)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06313" y="5011350"/>
            <a:ext cx="2704151" cy="117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3b1ad17fc77_0_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60350" y="1690825"/>
            <a:ext cx="1806750" cy="180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b1ad17fc77_0_29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Planning Processes</a:t>
            </a:r>
            <a:r>
              <a:rPr lang="en-US"/>
              <a:t> </a:t>
            </a:r>
            <a:endParaRPr/>
          </a:p>
        </p:txBody>
      </p:sp>
      <p:sp>
        <p:nvSpPr>
          <p:cNvPr id="235" name="Google Shape;235;g3b1ad17fc77_0_29"/>
          <p:cNvSpPr txBox="1"/>
          <p:nvPr>
            <p:ph idx="1" type="body"/>
          </p:nvPr>
        </p:nvSpPr>
        <p:spPr>
          <a:xfrm>
            <a:off x="839788" y="1376038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b="1" lang="en-US"/>
              <a:t>Community Conversations</a:t>
            </a:r>
            <a:endParaRPr b="1"/>
          </a:p>
        </p:txBody>
      </p:sp>
      <p:sp>
        <p:nvSpPr>
          <p:cNvPr id="236" name="Google Shape;236;g3b1ad17fc77_0_29"/>
          <p:cNvSpPr txBox="1"/>
          <p:nvPr>
            <p:ph idx="2" type="body"/>
          </p:nvPr>
        </p:nvSpPr>
        <p:spPr>
          <a:xfrm>
            <a:off x="839788" y="228712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Part of a community landscape analysis process meant to identify community assets, and  barriers to improve employment opportunities for students with intellectual disabilities</a:t>
            </a:r>
            <a:endParaRPr sz="2400"/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We conducted three community conversations.</a:t>
            </a:r>
            <a:endParaRPr sz="2400"/>
          </a:p>
        </p:txBody>
      </p:sp>
      <p:sp>
        <p:nvSpPr>
          <p:cNvPr id="237" name="Google Shape;237;g3b1ad17fc77_0_29"/>
          <p:cNvSpPr txBox="1"/>
          <p:nvPr>
            <p:ph idx="3" type="body"/>
          </p:nvPr>
        </p:nvSpPr>
        <p:spPr>
          <a:xfrm>
            <a:off x="6172200" y="1376038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b="1" lang="en-US"/>
              <a:t>Community Collaborative</a:t>
            </a:r>
            <a:endParaRPr b="1"/>
          </a:p>
        </p:txBody>
      </p:sp>
      <p:sp>
        <p:nvSpPr>
          <p:cNvPr id="238" name="Google Shape;238;g3b1ad17fc77_0_29"/>
          <p:cNvSpPr txBox="1"/>
          <p:nvPr>
            <p:ph idx="4" type="body"/>
          </p:nvPr>
        </p:nvSpPr>
        <p:spPr>
          <a:xfrm>
            <a:off x="5887425" y="2199850"/>
            <a:ext cx="54678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 Medium"/>
              <a:buChar char="●"/>
            </a:pPr>
            <a:r>
              <a:rPr lang="en-US" sz="2000"/>
              <a:t>Apply lived experience and perspectives to</a:t>
            </a:r>
            <a:r>
              <a:rPr b="1" lang="en-US" sz="2000"/>
              <a:t> recommend activities and processes to improve transition to employment</a:t>
            </a:r>
            <a:endParaRPr b="1" sz="2000"/>
          </a:p>
          <a:p>
            <a:pPr indent="-3556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 sz="2000"/>
              <a:t>Apply expertise of, Colonial Heights, Assets &amp; Barriers</a:t>
            </a:r>
            <a:endParaRPr sz="2000"/>
          </a:p>
          <a:p>
            <a:pPr indent="-3556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3142"/>
              </a:buClr>
              <a:buSzPts val="2000"/>
              <a:buFont typeface="Albert Sans"/>
              <a:buChar char="●"/>
            </a:pPr>
            <a:r>
              <a:rPr lang="en-US" sz="2000"/>
              <a:t>Develop a plan for community employment to be collaboratively reviewed and revised.</a:t>
            </a:r>
            <a:endParaRPr sz="20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solidFill>
                <a:srgbClr val="26314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b1ad17fc77_0_3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Simultaneous Planning and Doing</a:t>
            </a:r>
            <a:endParaRPr/>
          </a:p>
        </p:txBody>
      </p:sp>
      <p:pic>
        <p:nvPicPr>
          <p:cNvPr id="244" name="Google Shape;244;g3b1ad17fc77_0_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400" y="2165050"/>
            <a:ext cx="2314675" cy="297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g3b1ad17fc77_0_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700000">
            <a:off x="3050619" y="1674325"/>
            <a:ext cx="4807565" cy="3957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3b1ad17fc77_0_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65700" y="2115925"/>
            <a:ext cx="3074250" cy="307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b1ad17fc77_0_45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Colonial Heights Public Schools</a:t>
            </a:r>
            <a:endParaRPr/>
          </a:p>
        </p:txBody>
      </p:sp>
      <p:sp>
        <p:nvSpPr>
          <p:cNvPr id="252" name="Google Shape;252;g3b1ad17fc77_0_45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b1ad17fc77_0_5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Colonial Heights in Context</a:t>
            </a:r>
            <a:endParaRPr/>
          </a:p>
        </p:txBody>
      </p:sp>
      <p:sp>
        <p:nvSpPr>
          <p:cNvPr id="258" name="Google Shape;258;g3b1ad17fc77_0_5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 sz="2400"/>
              <a:t>CHPS consists of 5 schools, one high school, one middle and three elementary schools with a total population of 2,900 and 571 students with disabilities.  The city of Colonial Heights is just south of Richmond and made up of 7.8 square miles.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 sz="2400">
                <a:highlight>
                  <a:schemeClr val="lt1"/>
                </a:highlight>
              </a:rPr>
              <a:t>CHHS has 850 students.  We have a Tech Center that offers 30 CTE courses.  Our students also attend Northstar Career Academy and Project SEARCH.  Many of our in person community program became dormant during COVID.  All 5 schools are accredited</a:t>
            </a:r>
            <a:endParaRPr sz="2400"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b1ad17fc77_0_5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Colonial Heights WBL Timeline</a:t>
            </a:r>
            <a:endParaRPr/>
          </a:p>
        </p:txBody>
      </p:sp>
      <p:sp>
        <p:nvSpPr>
          <p:cNvPr id="264" name="Google Shape;264;g3b1ad17fc77_0_55"/>
          <p:cNvSpPr/>
          <p:nvPr/>
        </p:nvSpPr>
        <p:spPr>
          <a:xfrm>
            <a:off x="210825" y="5590850"/>
            <a:ext cx="1866300" cy="882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5" name="Google Shape;265;g3b1ad17fc77_0_55"/>
          <p:cNvGraphicFramePr/>
          <p:nvPr/>
        </p:nvGraphicFramePr>
        <p:xfrm>
          <a:off x="838150" y="1293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{66D62097-C851-45D3-8C0F-F5F786B92E51}</a:tableStyleId>
              </a:tblPr>
              <a:tblGrid>
                <a:gridCol w="1363950"/>
                <a:gridCol w="1246200"/>
                <a:gridCol w="1305075"/>
                <a:gridCol w="1305075"/>
                <a:gridCol w="1305075"/>
                <a:gridCol w="1305075"/>
                <a:gridCol w="1305075"/>
                <a:gridCol w="13050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Initiative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Fall 2023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Spring 2024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Fall 2024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Spring 2025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Fall 2025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Spring 2026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Fall 2026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Project SEARCH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Student-Led Enterprise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School-based Work Experience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Community work experiences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Community Work Outcome Planning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WBL Professional Development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b1ad17fc77_0_8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Three Key C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onsideration</a:t>
            </a:r>
            <a:r>
              <a:rPr lang="en-US"/>
              <a:t>s</a:t>
            </a:r>
            <a:endParaRPr/>
          </a:p>
        </p:txBody>
      </p:sp>
      <p:pic>
        <p:nvPicPr>
          <p:cNvPr id="271" name="Google Shape;271;g3b1ad17fc77_0_8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8413" y="1153125"/>
            <a:ext cx="5295175" cy="515019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3b1ad17fc77_0_829"/>
          <p:cNvSpPr txBox="1"/>
          <p:nvPr/>
        </p:nvSpPr>
        <p:spPr>
          <a:xfrm>
            <a:off x="4158075" y="1576925"/>
            <a:ext cx="1561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Stepping Stones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3b1ad17fc77_0_829"/>
          <p:cNvSpPr txBox="1"/>
          <p:nvPr/>
        </p:nvSpPr>
        <p:spPr>
          <a:xfrm>
            <a:off x="6231400" y="4309750"/>
            <a:ext cx="195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Collaboration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3b1ad17fc77_0_829"/>
          <p:cNvSpPr txBox="1"/>
          <p:nvPr/>
        </p:nvSpPr>
        <p:spPr>
          <a:xfrm>
            <a:off x="3963825" y="4032075"/>
            <a:ext cx="195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Persistence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g3b1ad17fc77_0_8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58075" y="1777225"/>
            <a:ext cx="2009875" cy="189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3b1ad17fc77_0_8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0073" y="2736025"/>
            <a:ext cx="1714500" cy="15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3b1ad17fc77_0_8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81725" y="4309750"/>
            <a:ext cx="17145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b1ad17fc77_0_833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Work Based Learning</a:t>
            </a:r>
            <a:endParaRPr/>
          </a:p>
        </p:txBody>
      </p:sp>
      <p:sp>
        <p:nvSpPr>
          <p:cNvPr id="283" name="Google Shape;283;g3b1ad17fc77_0_833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/>
              <a:t>Lessons Learned and Practical Strategies  </a:t>
            </a:r>
            <a:endParaRPr/>
          </a:p>
        </p:txBody>
      </p:sp>
      <p:pic>
        <p:nvPicPr>
          <p:cNvPr id="284" name="Google Shape;284;g3b1ad17fc77_0_8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6275" y="156975"/>
            <a:ext cx="2486726" cy="331565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5" name="Google Shape;285;g3b1ad17fc77_0_8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0350" y="156975"/>
            <a:ext cx="2486726" cy="331564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6" name="Google Shape;286;g3b1ad17fc77_0_8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02500" y="156975"/>
            <a:ext cx="2486726" cy="331564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b1ad17fc77_0_848"/>
          <p:cNvSpPr txBox="1"/>
          <p:nvPr>
            <p:ph type="title"/>
          </p:nvPr>
        </p:nvSpPr>
        <p:spPr>
          <a:xfrm>
            <a:off x="831850" y="1709750"/>
            <a:ext cx="43581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Student-Led Enterprise</a:t>
            </a:r>
            <a:endParaRPr/>
          </a:p>
        </p:txBody>
      </p:sp>
      <p:sp>
        <p:nvSpPr>
          <p:cNvPr id="292" name="Google Shape;292;g3b1ad17fc77_0_848"/>
          <p:cNvSpPr txBox="1"/>
          <p:nvPr>
            <p:ph idx="1" type="body"/>
          </p:nvPr>
        </p:nvSpPr>
        <p:spPr>
          <a:xfrm>
            <a:off x="831850" y="3565575"/>
            <a:ext cx="48396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4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i="1" lang="en-US" sz="4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b="1" lang="en-US" sz="4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Colonial Coffee</a:t>
            </a:r>
            <a:endParaRPr b="1" sz="40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93" name="Google Shape;293;g3b1ad17fc77_0_8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58825" y="470075"/>
            <a:ext cx="5929748" cy="52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b1ad17fc77_0_838"/>
          <p:cNvSpPr txBox="1"/>
          <p:nvPr>
            <p:ph type="title"/>
          </p:nvPr>
        </p:nvSpPr>
        <p:spPr>
          <a:xfrm>
            <a:off x="839800" y="457200"/>
            <a:ext cx="39321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3800"/>
              <a:t>Lessons Learned</a:t>
            </a:r>
            <a:endParaRPr sz="3800"/>
          </a:p>
        </p:txBody>
      </p:sp>
      <p:sp>
        <p:nvSpPr>
          <p:cNvPr id="299" name="Google Shape;299;g3b1ad17fc77_0_838"/>
          <p:cNvSpPr txBox="1"/>
          <p:nvPr>
            <p:ph idx="1" type="body"/>
          </p:nvPr>
        </p:nvSpPr>
        <p:spPr>
          <a:xfrm>
            <a:off x="839800" y="1604075"/>
            <a:ext cx="3932100" cy="41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Plan Ahead- Because of financial cost, forward planning was critical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Start-up Costs</a:t>
            </a:r>
            <a:endParaRPr sz="1800"/>
          </a:p>
          <a:p>
            <a:pPr indent="-3429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Layout/logistics of school</a:t>
            </a:r>
            <a:endParaRPr sz="1800"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Kitchen Space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2 Separate Buildings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Size of Coffee Makers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Student abilities</a:t>
            </a:r>
            <a:endParaRPr sz="1800"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Nonverbal students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Physical challenges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Successes and limitations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CTI Student-led enterprise strategies</a:t>
            </a:r>
            <a:endParaRPr sz="1800"/>
          </a:p>
        </p:txBody>
      </p:sp>
      <p:pic>
        <p:nvPicPr>
          <p:cNvPr id="300" name="Google Shape;300;g3b1ad17fc77_0_838" title="Coffee Cart 5.jpg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18305" l="0" r="0" t="18311"/>
          <a:stretch/>
        </p:blipFill>
        <p:spPr>
          <a:xfrm>
            <a:off x="5183188" y="987425"/>
            <a:ext cx="6172201" cy="487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b1ad17fc77_0_84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Recommended Strategies</a:t>
            </a:r>
            <a:endParaRPr/>
          </a:p>
        </p:txBody>
      </p:sp>
      <p:sp>
        <p:nvSpPr>
          <p:cNvPr id="306" name="Google Shape;306;g3b1ad17fc77_0_843"/>
          <p:cNvSpPr txBox="1"/>
          <p:nvPr>
            <p:ph idx="1" type="body"/>
          </p:nvPr>
        </p:nvSpPr>
        <p:spPr>
          <a:xfrm>
            <a:off x="838200" y="1386125"/>
            <a:ext cx="10515600" cy="47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Survey staff to see what ideas/services they would be receptive towards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Determine strengths of students</a:t>
            </a:r>
            <a:endParaRPr sz="3000"/>
          </a:p>
          <a:p>
            <a:pPr indent="-4191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Job Applications</a:t>
            </a:r>
            <a:endParaRPr sz="3000"/>
          </a:p>
          <a:p>
            <a:pPr indent="-4191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Peer Mentors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Compile list of resources/training ahead of time</a:t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Find training as it may help you broaden scope of venture</a:t>
            </a:r>
            <a:endParaRPr sz="3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b1ad17fc77_0_853"/>
          <p:cNvSpPr txBox="1"/>
          <p:nvPr>
            <p:ph type="title"/>
          </p:nvPr>
        </p:nvSpPr>
        <p:spPr>
          <a:xfrm>
            <a:off x="831850" y="1709750"/>
            <a:ext cx="63261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School-Based Work Experiences</a:t>
            </a:r>
            <a:endParaRPr/>
          </a:p>
        </p:txBody>
      </p:sp>
      <p:sp>
        <p:nvSpPr>
          <p:cNvPr id="312" name="Google Shape;312;g3b1ad17fc77_0_853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313" name="Google Shape;313;g3b1ad17fc77_0_853" title="Moseh Vocational Program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0350" y="152400"/>
            <a:ext cx="4361426" cy="58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b1ad17fc77_0_86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Recommended Strategies</a:t>
            </a:r>
            <a:endParaRPr/>
          </a:p>
        </p:txBody>
      </p:sp>
      <p:sp>
        <p:nvSpPr>
          <p:cNvPr id="319" name="Google Shape;319;g3b1ad17fc77_0_86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Be creative!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The perfect task may not exist.  You may have to create/identify opportunities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70/30 Rule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Find Staffing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Identify common/regular tasks that are done in school.  This creates a regular work flow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Successes and limitations- learning about student strengths; opening new opportunities; useful information for DARS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ba24137332_0_0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School Based Work Opportunities</a:t>
            </a:r>
            <a:endParaRPr/>
          </a:p>
        </p:txBody>
      </p:sp>
      <p:sp>
        <p:nvSpPr>
          <p:cNvPr id="325" name="Google Shape;325;g3ba24137332_0_0"/>
          <p:cNvSpPr txBox="1"/>
          <p:nvPr>
            <p:ph idx="1" type="body"/>
          </p:nvPr>
        </p:nvSpPr>
        <p:spPr>
          <a:xfrm>
            <a:off x="839800" y="2461325"/>
            <a:ext cx="3932100" cy="3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Run copy machine</a:t>
            </a:r>
            <a:endParaRPr/>
          </a:p>
          <a:p>
            <a: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Take out recycling</a:t>
            </a:r>
            <a:endParaRPr/>
          </a:p>
          <a:p>
            <a: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Work with custodial staff</a:t>
            </a:r>
            <a:endParaRPr/>
          </a:p>
          <a:p>
            <a: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Work in media center</a:t>
            </a:r>
            <a:endParaRPr/>
          </a:p>
          <a:p>
            <a: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/>
              <a:t>Matching- strengths and opportunities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26" name="Google Shape;326;g3ba24137332_0_0" title="Caeleb In House Vocational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0388" l="0" r="0" t="20389"/>
          <a:stretch/>
        </p:blipFill>
        <p:spPr>
          <a:xfrm>
            <a:off x="5183188" y="987425"/>
            <a:ext cx="6172201" cy="487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bba096a99f_0_7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Caeleb</a:t>
            </a:r>
            <a:endParaRPr/>
          </a:p>
        </p:txBody>
      </p:sp>
      <p:sp>
        <p:nvSpPr>
          <p:cNvPr id="332" name="Google Shape;332;g3bba096a99f_0_7"/>
          <p:cNvSpPr txBox="1"/>
          <p:nvPr>
            <p:ph idx="1" type="body"/>
          </p:nvPr>
        </p:nvSpPr>
        <p:spPr>
          <a:xfrm>
            <a:off x="2545599" y="1681175"/>
            <a:ext cx="2470200" cy="67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33" name="Google Shape;333;g3bba096a99f_0_7"/>
          <p:cNvSpPr txBox="1"/>
          <p:nvPr>
            <p:ph idx="2" type="body"/>
          </p:nvPr>
        </p:nvSpPr>
        <p:spPr>
          <a:xfrm>
            <a:off x="2066121" y="4175825"/>
            <a:ext cx="8427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34" name="Google Shape;334;g3bba096a99f_0_7"/>
          <p:cNvSpPr txBox="1"/>
          <p:nvPr>
            <p:ph idx="3" type="body"/>
          </p:nvPr>
        </p:nvSpPr>
        <p:spPr>
          <a:xfrm>
            <a:off x="7645500" y="1681175"/>
            <a:ext cx="24702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35" name="Google Shape;335;g3bba096a99f_0_7"/>
          <p:cNvSpPr txBox="1"/>
          <p:nvPr>
            <p:ph idx="4" type="body"/>
          </p:nvPr>
        </p:nvSpPr>
        <p:spPr>
          <a:xfrm>
            <a:off x="8052350" y="2505075"/>
            <a:ext cx="1685400" cy="19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36" name="Google Shape;336;g3bba096a99f_0_7" title="Caeleb Tinker Toy 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8975" y="1545925"/>
            <a:ext cx="4266450" cy="421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3bba096a99f_0_7" title="Caeleb Tinker Toy 2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89463" y="1298925"/>
            <a:ext cx="3182273" cy="454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b1ad17fc77_0_858"/>
          <p:cNvSpPr txBox="1"/>
          <p:nvPr>
            <p:ph type="title"/>
          </p:nvPr>
        </p:nvSpPr>
        <p:spPr>
          <a:xfrm>
            <a:off x="4274652" y="457200"/>
            <a:ext cx="17580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343" name="Google Shape;343;g3b1ad17fc77_0_858"/>
          <p:cNvSpPr txBox="1"/>
          <p:nvPr>
            <p:ph idx="1" type="body"/>
          </p:nvPr>
        </p:nvSpPr>
        <p:spPr>
          <a:xfrm>
            <a:off x="4274490" y="2057400"/>
            <a:ext cx="4974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44" name="Google Shape;344;g3b1ad17fc77_0_858" title="Caeleb Holmes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0" y="241200"/>
            <a:ext cx="3638301" cy="622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c2b88801b4_0_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Moseh</a:t>
            </a:r>
            <a:endParaRPr/>
          </a:p>
        </p:txBody>
      </p:sp>
      <p:sp>
        <p:nvSpPr>
          <p:cNvPr id="350" name="Google Shape;350;g3c2b88801b4_0_0"/>
          <p:cNvSpPr txBox="1"/>
          <p:nvPr>
            <p:ph idx="1" type="body"/>
          </p:nvPr>
        </p:nvSpPr>
        <p:spPr>
          <a:xfrm flipH="1" rot="10800000">
            <a:off x="3402850" y="2737400"/>
            <a:ext cx="2237700" cy="20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51" name="Google Shape;351;g3c2b88801b4_0_0"/>
          <p:cNvSpPr txBox="1"/>
          <p:nvPr>
            <p:ph idx="2" type="body"/>
          </p:nvPr>
        </p:nvSpPr>
        <p:spPr>
          <a:xfrm>
            <a:off x="839800" y="1894675"/>
            <a:ext cx="3957900" cy="32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52" name="Google Shape;352;g3c2b88801b4_0_0"/>
          <p:cNvSpPr txBox="1"/>
          <p:nvPr>
            <p:ph idx="3" type="body"/>
          </p:nvPr>
        </p:nvSpPr>
        <p:spPr>
          <a:xfrm>
            <a:off x="7267725" y="2243375"/>
            <a:ext cx="2121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53" name="Google Shape;353;g3c2b88801b4_0_0"/>
          <p:cNvSpPr txBox="1"/>
          <p:nvPr>
            <p:ph idx="4" type="body"/>
          </p:nvPr>
        </p:nvSpPr>
        <p:spPr>
          <a:xfrm>
            <a:off x="7979700" y="2505075"/>
            <a:ext cx="1772700" cy="29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54" name="Google Shape;354;g3c2b88801b4_0_0" title="Moseh 3.jpg"/>
          <p:cNvPicPr preferRelativeResize="0"/>
          <p:nvPr/>
        </p:nvPicPr>
        <p:blipFill rotWithShape="1">
          <a:blip r:embed="rId3">
            <a:alphaModFix/>
          </a:blip>
          <a:srcRect b="21874" l="0" r="0" t="21875"/>
          <a:stretch/>
        </p:blipFill>
        <p:spPr>
          <a:xfrm>
            <a:off x="723325" y="1894663"/>
            <a:ext cx="5070950" cy="3803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3c2b88801b4_0_0" title="Moseh 4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5125" y="1320575"/>
            <a:ext cx="3269549" cy="4359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c2b88801b4_0_10"/>
          <p:cNvSpPr txBox="1"/>
          <p:nvPr>
            <p:ph type="title"/>
          </p:nvPr>
        </p:nvSpPr>
        <p:spPr>
          <a:xfrm>
            <a:off x="4187476" y="457200"/>
            <a:ext cx="2063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361" name="Google Shape;361;g3c2b88801b4_0_10"/>
          <p:cNvSpPr txBox="1"/>
          <p:nvPr>
            <p:ph idx="1" type="body"/>
          </p:nvPr>
        </p:nvSpPr>
        <p:spPr>
          <a:xfrm>
            <a:off x="4434439" y="2057400"/>
            <a:ext cx="3375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62" name="Google Shape;362;g3c2b88801b4_0_10" title="Moseh 2.jpg"/>
          <p:cNvPicPr preferRelativeResize="0"/>
          <p:nvPr/>
        </p:nvPicPr>
        <p:blipFill rotWithShape="1">
          <a:blip r:embed="rId3">
            <a:alphaModFix/>
          </a:blip>
          <a:srcRect b="0" l="12502" r="12494" t="0"/>
          <a:stretch/>
        </p:blipFill>
        <p:spPr>
          <a:xfrm>
            <a:off x="4084000" y="238275"/>
            <a:ext cx="3638300" cy="6229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bba096a99f_0_0"/>
          <p:cNvSpPr txBox="1"/>
          <p:nvPr>
            <p:ph type="title"/>
          </p:nvPr>
        </p:nvSpPr>
        <p:spPr>
          <a:xfrm>
            <a:off x="839803" y="457200"/>
            <a:ext cx="4757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en-US" sz="4000"/>
              <a:t>Lessons Learned</a:t>
            </a:r>
            <a:endParaRPr b="1" sz="4000"/>
          </a:p>
        </p:txBody>
      </p:sp>
      <p:sp>
        <p:nvSpPr>
          <p:cNvPr id="368" name="Google Shape;368;g3bba096a99f_0_0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Creativity Counts</a:t>
            </a:r>
            <a:endParaRPr sz="2400"/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Fit the tasks to the students</a:t>
            </a:r>
            <a:endParaRPr sz="2400"/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Have students apply to work, even in school</a:t>
            </a:r>
            <a:endParaRPr sz="2400"/>
          </a:p>
          <a:p>
            <a:pPr indent="-228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369" name="Google Shape;369;g3bba096a99f_0_0" title="Coffee Cart 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12799" y="168050"/>
            <a:ext cx="4395080" cy="5860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b1ad17fc77_0_878"/>
          <p:cNvSpPr txBox="1"/>
          <p:nvPr>
            <p:ph type="title"/>
          </p:nvPr>
        </p:nvSpPr>
        <p:spPr>
          <a:xfrm>
            <a:off x="831850" y="1709750"/>
            <a:ext cx="64359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en-US"/>
              <a:t>Community WBL</a:t>
            </a:r>
            <a:endParaRPr b="1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en-US"/>
              <a:t>Experiences</a:t>
            </a:r>
            <a:endParaRPr b="1"/>
          </a:p>
        </p:txBody>
      </p:sp>
      <p:sp>
        <p:nvSpPr>
          <p:cNvPr id="375" name="Google Shape;375;g3b1ad17fc77_0_878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376" name="Google Shape;376;g3b1ad17fc77_0_8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7723" y="80025"/>
            <a:ext cx="3310701" cy="5885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b67b07d89a_0_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Colonial Heights Parks and Recreation Department</a:t>
            </a:r>
            <a:endParaRPr/>
          </a:p>
        </p:txBody>
      </p:sp>
      <p:sp>
        <p:nvSpPr>
          <p:cNvPr id="382" name="Google Shape;382;g3b67b07d89a_0_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Partial program already in place.  We jumped in and added our students</a:t>
            </a:r>
            <a:endParaRPr sz="2400"/>
          </a:p>
        </p:txBody>
      </p:sp>
      <p:pic>
        <p:nvPicPr>
          <p:cNvPr id="383" name="Google Shape;383;g3b67b07d89a_0_1" title="Therapeutic Volunteers.pn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2090" l="0" r="0" t="22083"/>
          <a:stretch/>
        </p:blipFill>
        <p:spPr>
          <a:xfrm>
            <a:off x="5183188" y="987425"/>
            <a:ext cx="6172201" cy="487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b6dd96ac3a_0_0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en-US" sz="3600"/>
              <a:t>Colonial Heights Public Library</a:t>
            </a:r>
            <a:endParaRPr b="1" sz="3600"/>
          </a:p>
        </p:txBody>
      </p:sp>
      <p:sp>
        <p:nvSpPr>
          <p:cNvPr id="389" name="Google Shape;389;g3b6dd96ac3a_0_0"/>
          <p:cNvSpPr txBox="1"/>
          <p:nvPr>
            <p:ph idx="1" type="body"/>
          </p:nvPr>
        </p:nvSpPr>
        <p:spPr>
          <a:xfrm>
            <a:off x="839800" y="2057400"/>
            <a:ext cx="3932100" cy="41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Partial program already in place.  Colonial Heights Library employs CHPS students during and after their school careers.  All were honors students with no exceptionalities</a:t>
            </a:r>
            <a:endParaRPr sz="2000"/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We needed to get them to consider working with one of ours</a:t>
            </a:r>
            <a:endParaRPr sz="2000"/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Program was limited simply by size of library</a:t>
            </a:r>
            <a:endParaRPr sz="2000"/>
          </a:p>
        </p:txBody>
      </p:sp>
      <p:pic>
        <p:nvPicPr>
          <p:cNvPr id="390" name="Google Shape;390;g3b6dd96ac3a_0_0" title="Dillon Library 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1150" y="172225"/>
            <a:ext cx="4401677" cy="5868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b6dd96ac3a_0_7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en-US"/>
              <a:t>Dunlop House Assisted Living   and Memory Care</a:t>
            </a:r>
            <a:endParaRPr b="1"/>
          </a:p>
        </p:txBody>
      </p:sp>
      <p:sp>
        <p:nvSpPr>
          <p:cNvPr id="396" name="Google Shape;396;g3b6dd96ac3a_0_7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Had hosted students for volunteer hours for years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Close proximity to school (.5 mile)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Many school alumni currently work there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b="1" lang="en-US" sz="1800"/>
              <a:t>Challenges</a:t>
            </a:r>
            <a:endParaRPr b="1" sz="18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Normally doesn’t host during the day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Had never worked with functional academics population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Unsure who would have final authority/permission to approve</a:t>
            </a:r>
            <a:endParaRPr sz="1800"/>
          </a:p>
        </p:txBody>
      </p:sp>
      <p:pic>
        <p:nvPicPr>
          <p:cNvPr id="397" name="Google Shape;397;g3b6dd96ac3a_0_7" title="Jayden and JoJo Dunlop House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1150" y="172225"/>
            <a:ext cx="4401677" cy="5868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b88801d2cb_0_0"/>
          <p:cNvSpPr txBox="1"/>
          <p:nvPr>
            <p:ph type="title"/>
          </p:nvPr>
        </p:nvSpPr>
        <p:spPr>
          <a:xfrm>
            <a:off x="839800" y="457200"/>
            <a:ext cx="3932100" cy="120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en-US" sz="4000"/>
              <a:t>Kelmarbi Farms</a:t>
            </a:r>
            <a:endParaRPr b="1" sz="4000"/>
          </a:p>
        </p:txBody>
      </p:sp>
      <p:sp>
        <p:nvSpPr>
          <p:cNvPr id="403" name="Google Shape;403;g3b88801d2cb_0_0"/>
          <p:cNvSpPr txBox="1"/>
          <p:nvPr>
            <p:ph idx="1" type="body"/>
          </p:nvPr>
        </p:nvSpPr>
        <p:spPr>
          <a:xfrm>
            <a:off x="839800" y="1563750"/>
            <a:ext cx="3932100" cy="43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Began as we looked at programs to see if therapeutic horseback riding could fit into our program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Expanded into a search for vocational opportunity that placed students outdoors and around animals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b="1" lang="en-US" sz="1800"/>
              <a:t>Challenges</a:t>
            </a:r>
            <a:endParaRPr b="1" sz="18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Not a lot of farms near us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Finding the right people to contact.  Many agricultural/animal related businesses aren’t made for public contact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Insurance</a:t>
            </a:r>
            <a:endParaRPr sz="1800"/>
          </a:p>
        </p:txBody>
      </p:sp>
      <p:pic>
        <p:nvPicPr>
          <p:cNvPr id="404" name="Google Shape;404;g3b88801d2cb_0_0" title="Caleab Kelmarbi Farms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46525" y="198348"/>
            <a:ext cx="4117924" cy="549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c2b88801b4_0_1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en-US" sz="4000"/>
              <a:t>Kelmarbi Farms</a:t>
            </a:r>
            <a:endParaRPr b="1" sz="4000"/>
          </a:p>
        </p:txBody>
      </p:sp>
      <p:sp>
        <p:nvSpPr>
          <p:cNvPr id="410" name="Google Shape;410;g3c2b88801b4_0_16"/>
          <p:cNvSpPr txBox="1"/>
          <p:nvPr>
            <p:ph idx="1" type="body"/>
          </p:nvPr>
        </p:nvSpPr>
        <p:spPr>
          <a:xfrm>
            <a:off x="1717400" y="1825625"/>
            <a:ext cx="2993100" cy="3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411" name="Google Shape;411;g3c2b88801b4_0_16"/>
          <p:cNvSpPr txBox="1"/>
          <p:nvPr>
            <p:ph idx="2" type="body"/>
          </p:nvPr>
        </p:nvSpPr>
        <p:spPr>
          <a:xfrm>
            <a:off x="7340375" y="1825625"/>
            <a:ext cx="2557200" cy="37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412" name="Google Shape;412;g3c2b88801b4_0_16" title="Horse 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1675" y="1377875"/>
            <a:ext cx="4135427" cy="4557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g3c2b88801b4_0_16" title="Horse 2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8113" y="1069300"/>
            <a:ext cx="3649770" cy="486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b1ad17fc77_0_87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en-US"/>
              <a:t>Recommended Strategies</a:t>
            </a:r>
            <a:endParaRPr b="1"/>
          </a:p>
        </p:txBody>
      </p:sp>
      <p:sp>
        <p:nvSpPr>
          <p:cNvPr id="419" name="Google Shape;419;g3b1ad17fc77_0_873"/>
          <p:cNvSpPr txBox="1"/>
          <p:nvPr>
            <p:ph idx="1" type="body"/>
          </p:nvPr>
        </p:nvSpPr>
        <p:spPr>
          <a:xfrm>
            <a:off x="838200" y="1825625"/>
            <a:ext cx="74499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Planning, public communication and evaluation should proceed simultaneously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Find “friends” within the district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Parent Resource Coordinator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Interpreter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Find low cost/no cost experiences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Figure out how to work transportation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Keep talking to people!  Opportunities happen at the unlikeliest of times</a:t>
            </a:r>
            <a:endParaRPr/>
          </a:p>
        </p:txBody>
      </p:sp>
      <p:pic>
        <p:nvPicPr>
          <p:cNvPr id="420" name="Google Shape;420;g3b1ad17fc77_0_8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4388" y="0"/>
            <a:ext cx="3857625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b1ad17fc77_0_86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en-US"/>
              <a:t>Lessons Learned</a:t>
            </a:r>
            <a:endParaRPr b="1"/>
          </a:p>
        </p:txBody>
      </p:sp>
      <p:sp>
        <p:nvSpPr>
          <p:cNvPr id="426" name="Google Shape;426;g3b1ad17fc77_0_868"/>
          <p:cNvSpPr txBox="1"/>
          <p:nvPr>
            <p:ph idx="1" type="body"/>
          </p:nvPr>
        </p:nvSpPr>
        <p:spPr>
          <a:xfrm>
            <a:off x="838200" y="1825625"/>
            <a:ext cx="6329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Takes time to develop networks &amp; build relationships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Being embedded in communities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Community builders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Some things develop over time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Some happen quickly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Don’t be afraid to get something small started</a:t>
            </a:r>
            <a:endParaRPr/>
          </a:p>
        </p:txBody>
      </p:sp>
      <p:pic>
        <p:nvPicPr>
          <p:cNvPr id="427" name="Google Shape;427;g3b1ad17fc77_0_8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4875" y="60000"/>
            <a:ext cx="4873801" cy="649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b1ad17fc77_0_88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en-US"/>
              <a:t>Employment Outcomes: Next Steps and Goals</a:t>
            </a:r>
            <a:endParaRPr b="1"/>
          </a:p>
        </p:txBody>
      </p:sp>
      <p:sp>
        <p:nvSpPr>
          <p:cNvPr id="433" name="Google Shape;433;g3b1ad17fc77_0_883"/>
          <p:cNvSpPr txBox="1"/>
          <p:nvPr>
            <p:ph idx="1" type="body"/>
          </p:nvPr>
        </p:nvSpPr>
        <p:spPr>
          <a:xfrm>
            <a:off x="838200" y="189827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●"/>
            </a:pPr>
            <a:r>
              <a:rPr lang="en-US" sz="3200"/>
              <a:t>Photovoice</a:t>
            </a:r>
            <a:endParaRPr sz="3200"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sz="3200"/>
              <a:t>Transition plans and folders</a:t>
            </a:r>
            <a:endParaRPr sz="3200"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sz="3200"/>
              <a:t>DARS EPIC grant</a:t>
            </a:r>
            <a:endParaRPr sz="3200"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sz="3200"/>
              <a:t>Middle school!- CTI Training involving MS, Elementary and Paraprofessionals</a:t>
            </a:r>
            <a:endParaRPr sz="3200"/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sz="3200"/>
              <a:t>Employment in home, school and community</a:t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ba00b88c7f_0_16"/>
          <p:cNvSpPr txBox="1"/>
          <p:nvPr>
            <p:ph idx="1" type="body"/>
          </p:nvPr>
        </p:nvSpPr>
        <p:spPr>
          <a:xfrm>
            <a:off x="7774450" y="1326700"/>
            <a:ext cx="3932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en-US"/>
              <a:t>Plan and Do!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/>
              <a:t>Additional considerations 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Administrative vs School Board Approval</a:t>
            </a:r>
            <a:endParaRPr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Small asks and quick approval vs. bigger asks and longer-term planning </a:t>
            </a:r>
            <a:endParaRPr/>
          </a:p>
        </p:txBody>
      </p:sp>
      <p:pic>
        <p:nvPicPr>
          <p:cNvPr id="439" name="Google Shape;439;g3ba00b88c7f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951" y="293475"/>
            <a:ext cx="6995200" cy="543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b1ad17fc77_0_89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7200"/>
              <a:t>Questions</a:t>
            </a:r>
            <a:endParaRPr sz="7200"/>
          </a:p>
        </p:txBody>
      </p:sp>
      <p:sp>
        <p:nvSpPr>
          <p:cNvPr id="445" name="Google Shape;445;g3b1ad17fc77_0_89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g3ba00b88c7f_0_1"/>
          <p:cNvPicPr preferRelativeResize="0"/>
          <p:nvPr/>
        </p:nvPicPr>
        <p:blipFill rotWithShape="1">
          <a:blip r:embed="rId3">
            <a:alphaModFix/>
          </a:blip>
          <a:srcRect b="13247" l="0" r="0" t="0"/>
          <a:stretch/>
        </p:blipFill>
        <p:spPr>
          <a:xfrm>
            <a:off x="1457350" y="670650"/>
            <a:ext cx="9562750" cy="466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ba00b88c7f_0_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Incentives for Inclusive School!</a:t>
            </a:r>
            <a:endParaRPr/>
          </a:p>
        </p:txBody>
      </p:sp>
      <p:sp>
        <p:nvSpPr>
          <p:cNvPr id="456" name="Google Shape;456;g3ba00b88c7f_0_7"/>
          <p:cNvSpPr txBox="1"/>
          <p:nvPr/>
        </p:nvSpPr>
        <p:spPr>
          <a:xfrm>
            <a:off x="2890650" y="1647375"/>
            <a:ext cx="6410700" cy="12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5325B"/>
                </a:solidFill>
                <a:latin typeface="Didact Gothic"/>
                <a:ea typeface="Didact Gothic"/>
                <a:cs typeface="Didact Gothic"/>
                <a:sym typeface="Didact Gothic"/>
              </a:rPr>
              <a:t>Apply for Inclusion Project Incentives to create activities and events in your schools that advance disability awareness and inclusion.</a:t>
            </a:r>
            <a:endParaRPr b="1" i="0" sz="1800" u="none" cap="none" strike="noStrike">
              <a:solidFill>
                <a:srgbClr val="15325B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457" name="Google Shape;457;g3ba00b88c7f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9388" y="3453750"/>
            <a:ext cx="6753225" cy="19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b1ad17fc77_0_89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Contacts </a:t>
            </a:r>
            <a:endParaRPr/>
          </a:p>
        </p:txBody>
      </p:sp>
      <p:sp>
        <p:nvSpPr>
          <p:cNvPr id="463" name="Google Shape;463;g3b1ad17fc77_0_89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/>
              <a:t>Daniel Pulskamp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daniel_pulskamp@colonialhts.net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/>
              <a:t>Seb Prohn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smprohn@vcu.edu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5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2023-07-07T02:41:11Z</dcterms:created>
  <dc:creator>Bob Saydlowski</dc:creator>
</cp:coreProperties>
</file>