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y="6858000" cx="9144000"/>
  <p:notesSz cx="6858000" cy="9144000"/>
  <p:embeddedFontLst>
    <p:embeddedFont>
      <p:font typeface="Arimo"/>
      <p:regular r:id="rId46"/>
      <p:bold r:id="rId47"/>
      <p:italic r:id="rId48"/>
      <p:boldItalic r:id="rId49"/>
    </p:embeddedFont>
    <p:embeddedFont>
      <p:font typeface="Helvetica Neue"/>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4" roundtripDataSignature="AMtx7midMVtNDiIvToL1Tc64Uic/DTB1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font" Target="fonts/Arimo-regular.fntdata"/><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Arimo-italic.fntdata"/><Relationship Id="rId47" Type="http://schemas.openxmlformats.org/officeDocument/2006/relationships/font" Target="fonts/Arimo-bold.fntdata"/><Relationship Id="rId49" Type="http://schemas.openxmlformats.org/officeDocument/2006/relationships/font" Target="fonts/Arimo-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7.xml"/><Relationship Id="rId10" Type="http://schemas.openxmlformats.org/officeDocument/2006/relationships/slide" Target="slides/slide6.xml"/><Relationship Id="rId54" Type="http://customschemas.google.com/relationships/presentationmetadata" Target="meta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 name="Shape 43"/>
        <p:cNvGrpSpPr/>
        <p:nvPr/>
      </p:nvGrpSpPr>
      <p:grpSpPr>
        <a:xfrm>
          <a:off x="0" y="0"/>
          <a:ext cx="0" cy="0"/>
          <a:chOff x="0" y="0"/>
          <a:chExt cx="0" cy="0"/>
        </a:xfrm>
      </p:grpSpPr>
      <p:sp>
        <p:nvSpPr>
          <p:cNvPr id="44" name="Google Shape;44;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 name="Google Shape;45;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 name="Google Shape;5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 name="Google Shape;6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 name="Google Shape;7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4" name="Google Shape;294;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2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p2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2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9" name="Google Shape;409;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3" name="Google Shape;423;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sz="1200">
                <a:solidFill>
                  <a:schemeClr val="dk1"/>
                </a:solidFill>
              </a:rPr>
              <a:t>Using the interest inventories and other exploration tools, students can create their postsecondary goals.</a:t>
            </a:r>
            <a:endParaRPr/>
          </a:p>
          <a:p>
            <a:pPr indent="0" lvl="0" marL="0" rtl="0" algn="l">
              <a:spcBef>
                <a:spcPts val="0"/>
              </a:spcBef>
              <a:spcAft>
                <a:spcPts val="0"/>
              </a:spcAft>
              <a:buNone/>
            </a:pPr>
            <a:r>
              <a:t/>
            </a:r>
            <a:endParaRPr/>
          </a:p>
        </p:txBody>
      </p:sp>
      <p:sp>
        <p:nvSpPr>
          <p:cNvPr id="424" name="Google Shape;424;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fld id="{00000000-1234-1234-1234-123412341234}" type="slidenum">
              <a:rPr b="0" i="0" lang="en-US" sz="1800" u="none" cap="none" strike="noStrike">
                <a:solidFill>
                  <a:srgbClr val="000000"/>
                </a:solidFill>
                <a:latin typeface="Calibri"/>
                <a:ea typeface="Calibri"/>
                <a:cs typeface="Calibri"/>
                <a:sym typeface="Calibri"/>
              </a:rPr>
              <a:t>‹#›</a:t>
            </a:fld>
            <a:endParaRPr b="0" i="0" sz="18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0" name="Google Shape;440;p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Font typeface="Calibri"/>
              <a:buNone/>
            </a:pPr>
            <a:r>
              <a:rPr lang="en-US" sz="1200"/>
              <a:t>Transition skill assessments identify strengths, needs, and abilities. </a:t>
            </a:r>
            <a:endParaRPr/>
          </a:p>
          <a:p>
            <a:pPr indent="0" lvl="0" marL="0" rtl="0" algn="l">
              <a:spcBef>
                <a:spcPts val="0"/>
              </a:spcBef>
              <a:spcAft>
                <a:spcPts val="0"/>
              </a:spcAft>
              <a:buNone/>
            </a:pPr>
            <a:r>
              <a:rPr lang="en-US" sz="1200"/>
              <a:t>These assessments are crucial when developing appropriate annual transition goals.</a:t>
            </a:r>
            <a:endParaRPr/>
          </a:p>
          <a:p>
            <a:pPr indent="0" lvl="0" marL="0" rtl="0" algn="l">
              <a:spcBef>
                <a:spcPts val="0"/>
              </a:spcBef>
              <a:spcAft>
                <a:spcPts val="0"/>
              </a:spcAft>
              <a:buNone/>
            </a:pPr>
            <a:r>
              <a:rPr lang="en-US" sz="1200"/>
              <a:t>Use the </a:t>
            </a:r>
            <a:r>
              <a:rPr b="1" lang="en-US" sz="1200" u="sng"/>
              <a:t>needs </a:t>
            </a:r>
            <a:r>
              <a:rPr lang="en-US" sz="1200"/>
              <a:t>identified in the transition assessments to build the next step—annual transition goals. </a:t>
            </a:r>
            <a:endParaRPr/>
          </a:p>
          <a:p>
            <a:pPr indent="0" lvl="0" marL="0" rtl="0" algn="l">
              <a:spcBef>
                <a:spcPts val="0"/>
              </a:spcBef>
              <a:spcAft>
                <a:spcPts val="0"/>
              </a:spcAft>
              <a:buNone/>
            </a:pPr>
            <a:r>
              <a:t/>
            </a:r>
            <a:endParaRPr/>
          </a:p>
        </p:txBody>
      </p:sp>
      <p:sp>
        <p:nvSpPr>
          <p:cNvPr id="441" name="Google Shape;441;p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fld id="{00000000-1234-1234-1234-123412341234}" type="slidenum">
              <a:rPr b="0" i="0" lang="en-US" sz="1800" u="none" cap="none" strike="noStrike">
                <a:solidFill>
                  <a:srgbClr val="000000"/>
                </a:solidFill>
                <a:latin typeface="Calibri"/>
                <a:ea typeface="Calibri"/>
                <a:cs typeface="Calibri"/>
                <a:sym typeface="Calibri"/>
              </a:rPr>
              <a:t>‹#›</a:t>
            </a:fld>
            <a:endParaRPr b="0" i="0" sz="18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2" name="Google Shape;452;p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3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8" name="Google Shape;488;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a:solidFill>
                  <a:srgbClr val="333333"/>
                </a:solidFill>
                <a:latin typeface="Helvetica Neue"/>
                <a:ea typeface="Helvetica Neue"/>
                <a:cs typeface="Helvetica Neue"/>
                <a:sym typeface="Helvetica Neue"/>
              </a:rPr>
              <a:t>These WBL opportunities can be done in conjunction with private, for-profit, public or nonprofit businesses in your community and/or through web-based resources. In addition, work-based learning requires in-depth engagement of youth with oversight and evaluation of acquired work relevant skills by identified staff. The work-based learning experience must be provided in an integrated setting in the community. Where paid WBL experiences are provided, the wages are to be paid at no less than minimum wage.</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3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3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4" name="Google Shape;554;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4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4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5" name="Google Shape;57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tx">
  <p:cSld name="TITLE_AND_BODY">
    <p:spTree>
      <p:nvGrpSpPr>
        <p:cNvPr id="9" name="Shape 9"/>
        <p:cNvGrpSpPr/>
        <p:nvPr/>
      </p:nvGrpSpPr>
      <p:grpSpPr>
        <a:xfrm>
          <a:off x="0" y="0"/>
          <a:ext cx="0" cy="0"/>
          <a:chOff x="0" y="0"/>
          <a:chExt cx="0" cy="0"/>
        </a:xfrm>
      </p:grpSpPr>
      <p:sp>
        <p:nvSpPr>
          <p:cNvPr id="10" name="Google Shape;10;p43"/>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1" name="Google Shape;11;p43"/>
          <p:cNvSpPr txBox="1"/>
          <p:nvPr>
            <p:ph idx="1" type="body"/>
          </p:nvPr>
        </p:nvSpPr>
        <p:spPr>
          <a:xfrm>
            <a:off x="457200" y="1600200"/>
            <a:ext cx="8229600" cy="4525963"/>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12" name="Google Shape;12;p43"/>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3" name="Shape 13"/>
        <p:cNvGrpSpPr/>
        <p:nvPr/>
      </p:nvGrpSpPr>
      <p:grpSpPr>
        <a:xfrm>
          <a:off x="0" y="0"/>
          <a:ext cx="0" cy="0"/>
          <a:chOff x="0" y="0"/>
          <a:chExt cx="0" cy="0"/>
        </a:xfrm>
      </p:grpSpPr>
      <p:sp>
        <p:nvSpPr>
          <p:cNvPr id="14" name="Google Shape;14;p44"/>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5" name="Google Shape;15;p44"/>
          <p:cNvSpPr txBox="1"/>
          <p:nvPr>
            <p:ph idx="1" type="body"/>
          </p:nvPr>
        </p:nvSpPr>
        <p:spPr>
          <a:xfrm>
            <a:off x="457200" y="1600200"/>
            <a:ext cx="4038600" cy="4525963"/>
          </a:xfrm>
          <a:prstGeom prst="rect">
            <a:avLst/>
          </a:prstGeom>
          <a:noFill/>
          <a:ln>
            <a:noFill/>
          </a:ln>
        </p:spPr>
        <p:txBody>
          <a:bodyPr anchorCtr="0" anchor="t" bIns="45700" lIns="45700" spcFirstLastPara="1" rIns="45700" wrap="square" tIns="45700">
            <a:normAutofit/>
          </a:bodyPr>
          <a:lstStyle>
            <a:lvl1pPr indent="-406400" lvl="0" marL="457200" algn="l">
              <a:lnSpc>
                <a:spcPct val="100000"/>
              </a:lnSpc>
              <a:spcBef>
                <a:spcPts val="600"/>
              </a:spcBef>
              <a:spcAft>
                <a:spcPts val="0"/>
              </a:spcAft>
              <a:buClr>
                <a:srgbClr val="000000"/>
              </a:buClr>
              <a:buSzPts val="2800"/>
              <a:buChar char="•"/>
              <a:defRPr sz="2800"/>
            </a:lvl1pPr>
            <a:lvl2pPr indent="-406400" lvl="1" marL="914400" algn="l">
              <a:lnSpc>
                <a:spcPct val="100000"/>
              </a:lnSpc>
              <a:spcBef>
                <a:spcPts val="600"/>
              </a:spcBef>
              <a:spcAft>
                <a:spcPts val="0"/>
              </a:spcAft>
              <a:buClr>
                <a:srgbClr val="000000"/>
              </a:buClr>
              <a:buSzPts val="2800"/>
              <a:buChar char="–"/>
              <a:defRPr sz="2800"/>
            </a:lvl2pPr>
            <a:lvl3pPr indent="-406400" lvl="2" marL="1371600" algn="l">
              <a:lnSpc>
                <a:spcPct val="100000"/>
              </a:lnSpc>
              <a:spcBef>
                <a:spcPts val="600"/>
              </a:spcBef>
              <a:spcAft>
                <a:spcPts val="0"/>
              </a:spcAft>
              <a:buClr>
                <a:srgbClr val="000000"/>
              </a:buClr>
              <a:buSzPts val="2800"/>
              <a:buChar char="•"/>
              <a:defRPr sz="2800"/>
            </a:lvl3pPr>
            <a:lvl4pPr indent="-406400" lvl="3" marL="1828800" algn="l">
              <a:lnSpc>
                <a:spcPct val="100000"/>
              </a:lnSpc>
              <a:spcBef>
                <a:spcPts val="600"/>
              </a:spcBef>
              <a:spcAft>
                <a:spcPts val="0"/>
              </a:spcAft>
              <a:buClr>
                <a:srgbClr val="000000"/>
              </a:buClr>
              <a:buSzPts val="2800"/>
              <a:buChar char="–"/>
              <a:defRPr sz="2800"/>
            </a:lvl4pPr>
            <a:lvl5pPr indent="-406400" lvl="4" marL="2286000" algn="l">
              <a:lnSpc>
                <a:spcPct val="100000"/>
              </a:lnSpc>
              <a:spcBef>
                <a:spcPts val="600"/>
              </a:spcBef>
              <a:spcAft>
                <a:spcPts val="0"/>
              </a:spcAft>
              <a:buClr>
                <a:srgbClr val="000000"/>
              </a:buClr>
              <a:buSzPts val="2800"/>
              <a:buChar char="»"/>
              <a:defRPr sz="2800"/>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16" name="Google Shape;16;p44"/>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17" name="Shape 17"/>
        <p:cNvGrpSpPr/>
        <p:nvPr/>
      </p:nvGrpSpPr>
      <p:grpSpPr>
        <a:xfrm>
          <a:off x="0" y="0"/>
          <a:ext cx="0" cy="0"/>
          <a:chOff x="0" y="0"/>
          <a:chExt cx="0" cy="0"/>
        </a:xfrm>
      </p:grpSpPr>
      <p:sp>
        <p:nvSpPr>
          <p:cNvPr id="18" name="Google Shape;18;p45"/>
          <p:cNvSpPr txBox="1"/>
          <p:nvPr>
            <p:ph type="title"/>
          </p:nvPr>
        </p:nvSpPr>
        <p:spPr>
          <a:xfrm>
            <a:off x="1792288" y="4800600"/>
            <a:ext cx="5486401" cy="566738"/>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000000"/>
              </a:buClr>
              <a:buSzPts val="2000"/>
              <a:buFont typeface="Arial"/>
              <a:buNone/>
              <a:defRPr b="1" sz="2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9" name="Google Shape;19;p45"/>
          <p:cNvSpPr/>
          <p:nvPr>
            <p:ph idx="2" type="pic"/>
          </p:nvPr>
        </p:nvSpPr>
        <p:spPr>
          <a:xfrm>
            <a:off x="1792288" y="612775"/>
            <a:ext cx="5486401" cy="4114800"/>
          </a:xfrm>
          <a:prstGeom prst="rect">
            <a:avLst/>
          </a:prstGeom>
          <a:noFill/>
          <a:ln>
            <a:noFill/>
          </a:ln>
        </p:spPr>
      </p:sp>
      <p:sp>
        <p:nvSpPr>
          <p:cNvPr id="20" name="Google Shape;20;p45"/>
          <p:cNvSpPr txBox="1"/>
          <p:nvPr>
            <p:ph idx="1" type="body"/>
          </p:nvPr>
        </p:nvSpPr>
        <p:spPr>
          <a:xfrm>
            <a:off x="1792288" y="5367337"/>
            <a:ext cx="5486401" cy="804863"/>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300"/>
              </a:spcBef>
              <a:spcAft>
                <a:spcPts val="0"/>
              </a:spcAft>
              <a:buClr>
                <a:srgbClr val="000000"/>
              </a:buClr>
              <a:buSzPts val="1400"/>
              <a:buFont typeface="Arial"/>
              <a:buNone/>
              <a:defRPr sz="1400"/>
            </a:lvl1pPr>
            <a:lvl2pPr indent="-228600" lvl="1" marL="914400" algn="l">
              <a:lnSpc>
                <a:spcPct val="100000"/>
              </a:lnSpc>
              <a:spcBef>
                <a:spcPts val="300"/>
              </a:spcBef>
              <a:spcAft>
                <a:spcPts val="0"/>
              </a:spcAft>
              <a:buClr>
                <a:srgbClr val="000000"/>
              </a:buClr>
              <a:buSzPts val="1400"/>
              <a:buFont typeface="Arial"/>
              <a:buNone/>
              <a:defRPr sz="1400"/>
            </a:lvl2pPr>
            <a:lvl3pPr indent="-228600" lvl="2" marL="1371600" algn="l">
              <a:lnSpc>
                <a:spcPct val="100000"/>
              </a:lnSpc>
              <a:spcBef>
                <a:spcPts val="300"/>
              </a:spcBef>
              <a:spcAft>
                <a:spcPts val="0"/>
              </a:spcAft>
              <a:buClr>
                <a:srgbClr val="000000"/>
              </a:buClr>
              <a:buSzPts val="1400"/>
              <a:buFont typeface="Arial"/>
              <a:buNone/>
              <a:defRPr sz="1400"/>
            </a:lvl3pPr>
            <a:lvl4pPr indent="-228600" lvl="3" marL="1828800" algn="l">
              <a:lnSpc>
                <a:spcPct val="100000"/>
              </a:lnSpc>
              <a:spcBef>
                <a:spcPts val="300"/>
              </a:spcBef>
              <a:spcAft>
                <a:spcPts val="0"/>
              </a:spcAft>
              <a:buClr>
                <a:srgbClr val="000000"/>
              </a:buClr>
              <a:buSzPts val="1400"/>
              <a:buFont typeface="Arial"/>
              <a:buNone/>
              <a:defRPr sz="1400"/>
            </a:lvl4pPr>
            <a:lvl5pPr indent="-228600" lvl="4" marL="2286000" algn="l">
              <a:lnSpc>
                <a:spcPct val="100000"/>
              </a:lnSpc>
              <a:spcBef>
                <a:spcPts val="300"/>
              </a:spcBef>
              <a:spcAft>
                <a:spcPts val="0"/>
              </a:spcAft>
              <a:buClr>
                <a:srgbClr val="000000"/>
              </a:buClr>
              <a:buSzPts val="1400"/>
              <a:buFont typeface="Arial"/>
              <a:buNone/>
              <a:defRPr sz="1400"/>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21" name="Google Shape;21;p45"/>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22" name="Shape 22"/>
        <p:cNvGrpSpPr/>
        <p:nvPr/>
      </p:nvGrpSpPr>
      <p:grpSpPr>
        <a:xfrm>
          <a:off x="0" y="0"/>
          <a:ext cx="0" cy="0"/>
          <a:chOff x="0" y="0"/>
          <a:chExt cx="0" cy="0"/>
        </a:xfrm>
      </p:grpSpPr>
      <p:sp>
        <p:nvSpPr>
          <p:cNvPr id="23" name="Google Shape;23;p46"/>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4" name="Google Shape;24;p46"/>
          <p:cNvSpPr txBox="1"/>
          <p:nvPr>
            <p:ph idx="1" type="body"/>
          </p:nvPr>
        </p:nvSpPr>
        <p:spPr>
          <a:xfrm>
            <a:off x="457200" y="1600200"/>
            <a:ext cx="8229600" cy="4525963"/>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25" name="Google Shape;25;p46"/>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6" name="Shape 26"/>
        <p:cNvGrpSpPr/>
        <p:nvPr/>
      </p:nvGrpSpPr>
      <p:grpSpPr>
        <a:xfrm>
          <a:off x="0" y="0"/>
          <a:ext cx="0" cy="0"/>
          <a:chOff x="0" y="0"/>
          <a:chExt cx="0" cy="0"/>
        </a:xfrm>
      </p:grpSpPr>
      <p:sp>
        <p:nvSpPr>
          <p:cNvPr id="27" name="Google Shape;27;p47"/>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8" name="Google Shape;28;p47"/>
          <p:cNvSpPr txBox="1"/>
          <p:nvPr>
            <p:ph idx="1" type="body"/>
          </p:nvPr>
        </p:nvSpPr>
        <p:spPr>
          <a:xfrm>
            <a:off x="457200" y="1535112"/>
            <a:ext cx="4040188" cy="639763"/>
          </a:xfrm>
          <a:prstGeom prst="rect">
            <a:avLst/>
          </a:prstGeom>
          <a:noFill/>
          <a:ln>
            <a:noFill/>
          </a:ln>
        </p:spPr>
        <p:txBody>
          <a:bodyPr anchorCtr="0" anchor="b" bIns="45700" lIns="45700" spcFirstLastPara="1" rIns="45700" wrap="square" tIns="45700">
            <a:normAutofit/>
          </a:bodyPr>
          <a:lstStyle>
            <a:lvl1pPr indent="-228600" lvl="0" marL="457200" algn="l">
              <a:lnSpc>
                <a:spcPct val="100000"/>
              </a:lnSpc>
              <a:spcBef>
                <a:spcPts val="500"/>
              </a:spcBef>
              <a:spcAft>
                <a:spcPts val="0"/>
              </a:spcAft>
              <a:buClr>
                <a:srgbClr val="000000"/>
              </a:buClr>
              <a:buSzPts val="2400"/>
              <a:buFont typeface="Arial"/>
              <a:buNone/>
              <a:defRPr b="1" sz="2400"/>
            </a:lvl1pPr>
            <a:lvl2pPr indent="-228600" lvl="1" marL="914400" algn="l">
              <a:lnSpc>
                <a:spcPct val="100000"/>
              </a:lnSpc>
              <a:spcBef>
                <a:spcPts val="500"/>
              </a:spcBef>
              <a:spcAft>
                <a:spcPts val="0"/>
              </a:spcAft>
              <a:buClr>
                <a:srgbClr val="000000"/>
              </a:buClr>
              <a:buSzPts val="2400"/>
              <a:buFont typeface="Arial"/>
              <a:buNone/>
              <a:defRPr b="1" sz="2400"/>
            </a:lvl2pPr>
            <a:lvl3pPr indent="-228600" lvl="2" marL="1371600" algn="l">
              <a:lnSpc>
                <a:spcPct val="100000"/>
              </a:lnSpc>
              <a:spcBef>
                <a:spcPts val="500"/>
              </a:spcBef>
              <a:spcAft>
                <a:spcPts val="0"/>
              </a:spcAft>
              <a:buClr>
                <a:srgbClr val="000000"/>
              </a:buClr>
              <a:buSzPts val="2400"/>
              <a:buFont typeface="Arial"/>
              <a:buNone/>
              <a:defRPr b="1" sz="2400"/>
            </a:lvl3pPr>
            <a:lvl4pPr indent="-228600" lvl="3" marL="1828800" algn="l">
              <a:lnSpc>
                <a:spcPct val="100000"/>
              </a:lnSpc>
              <a:spcBef>
                <a:spcPts val="500"/>
              </a:spcBef>
              <a:spcAft>
                <a:spcPts val="0"/>
              </a:spcAft>
              <a:buClr>
                <a:srgbClr val="000000"/>
              </a:buClr>
              <a:buSzPts val="2400"/>
              <a:buFont typeface="Arial"/>
              <a:buNone/>
              <a:defRPr b="1" sz="2400"/>
            </a:lvl4pPr>
            <a:lvl5pPr indent="-228600" lvl="4" marL="2286000" algn="l">
              <a:lnSpc>
                <a:spcPct val="100000"/>
              </a:lnSpc>
              <a:spcBef>
                <a:spcPts val="500"/>
              </a:spcBef>
              <a:spcAft>
                <a:spcPts val="0"/>
              </a:spcAft>
              <a:buClr>
                <a:srgbClr val="000000"/>
              </a:buClr>
              <a:buSzPts val="2400"/>
              <a:buFont typeface="Arial"/>
              <a:buNone/>
              <a:defRPr b="1" sz="2400"/>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29" name="Google Shape;29;p47"/>
          <p:cNvSpPr txBox="1"/>
          <p:nvPr>
            <p:ph idx="2" type="body"/>
          </p:nvPr>
        </p:nvSpPr>
        <p:spPr>
          <a:xfrm>
            <a:off x="4645025" y="1535112"/>
            <a:ext cx="4041775" cy="639763"/>
          </a:xfrm>
          <a:prstGeom prst="rect">
            <a:avLst/>
          </a:prstGeom>
          <a:noFill/>
          <a:ln>
            <a:noFill/>
          </a:ln>
        </p:spPr>
        <p:txBody>
          <a:bodyPr anchorCtr="0" anchor="b"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30" name="Google Shape;30;p47"/>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1" name="Shape 31"/>
        <p:cNvGrpSpPr/>
        <p:nvPr/>
      </p:nvGrpSpPr>
      <p:grpSpPr>
        <a:xfrm>
          <a:off x="0" y="0"/>
          <a:ext cx="0" cy="0"/>
          <a:chOff x="0" y="0"/>
          <a:chExt cx="0" cy="0"/>
        </a:xfrm>
      </p:grpSpPr>
      <p:sp>
        <p:nvSpPr>
          <p:cNvPr id="32" name="Google Shape;32;p48"/>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3" name="Google Shape;33;p48"/>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34" name="Shape 34"/>
        <p:cNvGrpSpPr/>
        <p:nvPr/>
      </p:nvGrpSpPr>
      <p:grpSpPr>
        <a:xfrm>
          <a:off x="0" y="0"/>
          <a:ext cx="0" cy="0"/>
          <a:chOff x="0" y="0"/>
          <a:chExt cx="0" cy="0"/>
        </a:xfrm>
      </p:grpSpPr>
      <p:sp>
        <p:nvSpPr>
          <p:cNvPr id="35" name="Google Shape;35;p49"/>
          <p:cNvSpPr txBox="1"/>
          <p:nvPr>
            <p:ph type="title"/>
          </p:nvPr>
        </p:nvSpPr>
        <p:spPr>
          <a:xfrm>
            <a:off x="457200" y="273050"/>
            <a:ext cx="3008314" cy="1162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000000"/>
              </a:buClr>
              <a:buSzPts val="2000"/>
              <a:buFont typeface="Arial"/>
              <a:buNone/>
              <a:defRPr b="1" sz="2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6" name="Google Shape;36;p49"/>
          <p:cNvSpPr txBox="1"/>
          <p:nvPr>
            <p:ph idx="1" type="body"/>
          </p:nvPr>
        </p:nvSpPr>
        <p:spPr>
          <a:xfrm>
            <a:off x="3575050" y="273050"/>
            <a:ext cx="5111750" cy="5853113"/>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37" name="Google Shape;37;p49"/>
          <p:cNvSpPr txBox="1"/>
          <p:nvPr>
            <p:ph idx="2" type="body"/>
          </p:nvPr>
        </p:nvSpPr>
        <p:spPr>
          <a:xfrm>
            <a:off x="457199" y="1435100"/>
            <a:ext cx="3008315" cy="4691063"/>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38" name="Google Shape;38;p49"/>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p:cSld name="Vertical Title and Text">
    <p:spTree>
      <p:nvGrpSpPr>
        <p:cNvPr id="39" name="Shape 39"/>
        <p:cNvGrpSpPr/>
        <p:nvPr/>
      </p:nvGrpSpPr>
      <p:grpSpPr>
        <a:xfrm>
          <a:off x="0" y="0"/>
          <a:ext cx="0" cy="0"/>
          <a:chOff x="0" y="0"/>
          <a:chExt cx="0" cy="0"/>
        </a:xfrm>
      </p:grpSpPr>
      <p:sp>
        <p:nvSpPr>
          <p:cNvPr id="40" name="Google Shape;40;p50"/>
          <p:cNvSpPr txBox="1"/>
          <p:nvPr>
            <p:ph type="title"/>
          </p:nvPr>
        </p:nvSpPr>
        <p:spPr>
          <a:xfrm>
            <a:off x="6629400" y="274638"/>
            <a:ext cx="2057400" cy="5851526"/>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41" name="Google Shape;41;p50"/>
          <p:cNvSpPr txBox="1"/>
          <p:nvPr>
            <p:ph idx="1" type="body"/>
          </p:nvPr>
        </p:nvSpPr>
        <p:spPr>
          <a:xfrm>
            <a:off x="457200" y="274638"/>
            <a:ext cx="6019800" cy="5851526"/>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42" name="Google Shape;42;p50"/>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algn="r">
              <a:lnSpc>
                <a:spcPct val="100000"/>
              </a:lnSpc>
              <a:spcBef>
                <a:spcPts val="0"/>
              </a:spcBef>
              <a:spcAft>
                <a:spcPts val="0"/>
              </a:spcAft>
              <a:buClr>
                <a:srgbClr val="888888"/>
              </a:buClr>
              <a:buSzPts val="1400"/>
              <a:buFont typeface="Arial"/>
              <a:buNone/>
              <a:defRPr sz="1400">
                <a:solidFill>
                  <a:srgbClr val="888888"/>
                </a:solidFill>
              </a:defRPr>
            </a:lvl1pPr>
            <a:lvl2pPr indent="0" lvl="1" marL="0" algn="r">
              <a:lnSpc>
                <a:spcPct val="100000"/>
              </a:lnSpc>
              <a:spcBef>
                <a:spcPts val="0"/>
              </a:spcBef>
              <a:spcAft>
                <a:spcPts val="0"/>
              </a:spcAft>
              <a:buClr>
                <a:srgbClr val="888888"/>
              </a:buClr>
              <a:buSzPts val="1400"/>
              <a:buFont typeface="Arial"/>
              <a:buNone/>
              <a:defRPr sz="1400">
                <a:solidFill>
                  <a:srgbClr val="888888"/>
                </a:solidFill>
              </a:defRPr>
            </a:lvl2pPr>
            <a:lvl3pPr indent="0" lvl="2" marL="0" algn="r">
              <a:lnSpc>
                <a:spcPct val="100000"/>
              </a:lnSpc>
              <a:spcBef>
                <a:spcPts val="0"/>
              </a:spcBef>
              <a:spcAft>
                <a:spcPts val="0"/>
              </a:spcAft>
              <a:buClr>
                <a:srgbClr val="888888"/>
              </a:buClr>
              <a:buSzPts val="1400"/>
              <a:buFont typeface="Arial"/>
              <a:buNone/>
              <a:defRPr sz="1400">
                <a:solidFill>
                  <a:srgbClr val="888888"/>
                </a:solidFill>
              </a:defRPr>
            </a:lvl3pPr>
            <a:lvl4pPr indent="0" lvl="3" marL="0" algn="r">
              <a:lnSpc>
                <a:spcPct val="100000"/>
              </a:lnSpc>
              <a:spcBef>
                <a:spcPts val="0"/>
              </a:spcBef>
              <a:spcAft>
                <a:spcPts val="0"/>
              </a:spcAft>
              <a:buClr>
                <a:srgbClr val="888888"/>
              </a:buClr>
              <a:buSzPts val="1400"/>
              <a:buFont typeface="Arial"/>
              <a:buNone/>
              <a:defRPr sz="1400">
                <a:solidFill>
                  <a:srgbClr val="888888"/>
                </a:solidFill>
              </a:defRPr>
            </a:lvl4pPr>
            <a:lvl5pPr indent="0" lvl="4" marL="0" algn="r">
              <a:lnSpc>
                <a:spcPct val="100000"/>
              </a:lnSpc>
              <a:spcBef>
                <a:spcPts val="0"/>
              </a:spcBef>
              <a:spcAft>
                <a:spcPts val="0"/>
              </a:spcAft>
              <a:buClr>
                <a:srgbClr val="888888"/>
              </a:buClr>
              <a:buSzPts val="1400"/>
              <a:buFont typeface="Arial"/>
              <a:buNone/>
              <a:defRPr sz="1400">
                <a:solidFill>
                  <a:srgbClr val="888888"/>
                </a:solidFill>
              </a:defRPr>
            </a:lvl5pPr>
            <a:lvl6pPr indent="0" lvl="5" marL="0" algn="r">
              <a:lnSpc>
                <a:spcPct val="100000"/>
              </a:lnSpc>
              <a:spcBef>
                <a:spcPts val="0"/>
              </a:spcBef>
              <a:spcAft>
                <a:spcPts val="0"/>
              </a:spcAft>
              <a:buClr>
                <a:srgbClr val="888888"/>
              </a:buClr>
              <a:buSzPts val="1400"/>
              <a:buFont typeface="Arial"/>
              <a:buNone/>
              <a:defRPr sz="1400">
                <a:solidFill>
                  <a:srgbClr val="888888"/>
                </a:solidFill>
              </a:defRPr>
            </a:lvl6pPr>
            <a:lvl7pPr indent="0" lvl="6" marL="0" algn="r">
              <a:lnSpc>
                <a:spcPct val="100000"/>
              </a:lnSpc>
              <a:spcBef>
                <a:spcPts val="0"/>
              </a:spcBef>
              <a:spcAft>
                <a:spcPts val="0"/>
              </a:spcAft>
              <a:buClr>
                <a:srgbClr val="888888"/>
              </a:buClr>
              <a:buSzPts val="1400"/>
              <a:buFont typeface="Arial"/>
              <a:buNone/>
              <a:defRPr sz="1400">
                <a:solidFill>
                  <a:srgbClr val="888888"/>
                </a:solidFill>
              </a:defRPr>
            </a:lvl7pPr>
            <a:lvl8pPr indent="0" lvl="7" marL="0" algn="r">
              <a:lnSpc>
                <a:spcPct val="100000"/>
              </a:lnSpc>
              <a:spcBef>
                <a:spcPts val="0"/>
              </a:spcBef>
              <a:spcAft>
                <a:spcPts val="0"/>
              </a:spcAft>
              <a:buClr>
                <a:srgbClr val="888888"/>
              </a:buClr>
              <a:buSzPts val="1400"/>
              <a:buFont typeface="Arial"/>
              <a:buNone/>
              <a:defRPr sz="1400">
                <a:solidFill>
                  <a:srgbClr val="888888"/>
                </a:solidFill>
              </a:defRPr>
            </a:lvl8pPr>
            <a:lvl9pPr indent="0" lvl="8" marL="0" algn="r">
              <a:lnSpc>
                <a:spcPct val="100000"/>
              </a:lnSpc>
              <a:spcBef>
                <a:spcPts val="0"/>
              </a:spcBef>
              <a:spcAft>
                <a:spcPts val="0"/>
              </a:spcAft>
              <a:buClr>
                <a:srgbClr val="888888"/>
              </a:buClr>
              <a:buSzPts val="1400"/>
              <a:buFont typeface="Arial"/>
              <a:buNone/>
              <a:defRPr sz="14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42"/>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1pPr>
            <a:lvl2pPr lvl="1"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2pPr>
            <a:lvl3pPr lvl="2"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3pPr>
            <a:lvl4pPr lvl="3"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4pPr>
            <a:lvl5pPr lvl="4"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5pPr>
            <a:lvl6pPr lvl="5"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6pPr>
            <a:lvl7pPr lvl="6"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7pPr>
            <a:lvl8pPr lvl="7"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8pPr>
            <a:lvl9pPr lvl="8" marR="0" rtl="0" algn="ctr">
              <a:lnSpc>
                <a:spcPct val="100000"/>
              </a:lnSpc>
              <a:spcBef>
                <a:spcPts val="0"/>
              </a:spcBef>
              <a:spcAft>
                <a:spcPts val="0"/>
              </a:spcAft>
              <a:buClr>
                <a:srgbClr val="000000"/>
              </a:buClr>
              <a:buSzPts val="4400"/>
              <a:buFont typeface="Arial"/>
              <a:buNone/>
              <a:defRPr b="0" i="0" sz="4400" u="none" cap="none" strike="noStrike">
                <a:solidFill>
                  <a:srgbClr val="000000"/>
                </a:solidFill>
                <a:latin typeface="Arial"/>
                <a:ea typeface="Arial"/>
                <a:cs typeface="Arial"/>
                <a:sym typeface="Arial"/>
              </a:defRPr>
            </a:lvl9pPr>
          </a:lstStyle>
          <a:p/>
        </p:txBody>
      </p:sp>
      <p:sp>
        <p:nvSpPr>
          <p:cNvPr id="7" name="Google Shape;7;p42"/>
          <p:cNvSpPr txBox="1"/>
          <p:nvPr>
            <p:ph idx="1" type="body"/>
          </p:nvPr>
        </p:nvSpPr>
        <p:spPr>
          <a:xfrm>
            <a:off x="457200" y="1600200"/>
            <a:ext cx="8229600" cy="4525963"/>
          </a:xfrm>
          <a:prstGeom prst="rect">
            <a:avLst/>
          </a:prstGeom>
          <a:noFill/>
          <a:ln>
            <a:noFill/>
          </a:ln>
        </p:spPr>
        <p:txBody>
          <a:bodyPr anchorCtr="0" anchor="t" bIns="45700" lIns="45700" spcFirstLastPara="1" rIns="45700" wrap="square" tIns="45700">
            <a:normAutofit/>
          </a:bodyPr>
          <a:lstStyle>
            <a:lvl1pPr indent="-431800" lvl="0" marL="4572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1pPr>
            <a:lvl2pPr indent="-431800" lvl="1" marL="9144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2pPr>
            <a:lvl3pPr indent="-431800" lvl="2" marL="13716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3pPr>
            <a:lvl4pPr indent="-431800" lvl="3" marL="18288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4pPr>
            <a:lvl5pPr indent="-431800" lvl="4" marL="22860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5pPr>
            <a:lvl6pPr indent="-431800" lvl="5" marL="27432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6pPr>
            <a:lvl7pPr indent="-431800" lvl="6" marL="32004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7pPr>
            <a:lvl8pPr indent="-431800" lvl="7" marL="36576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8pPr>
            <a:lvl9pPr indent="-431800" lvl="8" marL="41148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Arial"/>
                <a:ea typeface="Arial"/>
                <a:cs typeface="Arial"/>
                <a:sym typeface="Arial"/>
              </a:defRPr>
            </a:lvl9pPr>
          </a:lstStyle>
          <a:p/>
        </p:txBody>
      </p:sp>
      <p:sp>
        <p:nvSpPr>
          <p:cNvPr id="8" name="Google Shape;8;p42"/>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400"/>
              <a:buFont typeface="Arial"/>
              <a:buNone/>
              <a:defRPr b="0" i="0" sz="14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5.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0.jp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jpg"/><Relationship Id="rId4" Type="http://schemas.openxmlformats.org/officeDocument/2006/relationships/image" Target="../media/image3.png"/><Relationship Id="rId10" Type="http://schemas.openxmlformats.org/officeDocument/2006/relationships/image" Target="../media/image11.png"/><Relationship Id="rId9" Type="http://schemas.openxmlformats.org/officeDocument/2006/relationships/image" Target="../media/image41.png"/><Relationship Id="rId5" Type="http://schemas.openxmlformats.org/officeDocument/2006/relationships/image" Target="../media/image24.png"/><Relationship Id="rId6" Type="http://schemas.openxmlformats.org/officeDocument/2006/relationships/image" Target="../media/image14.png"/><Relationship Id="rId7" Type="http://schemas.openxmlformats.org/officeDocument/2006/relationships/image" Target="../media/image7.png"/><Relationship Id="rId8"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9.jp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6.jp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11.png"/><Relationship Id="rId5"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0.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5.png"/><Relationship Id="rId4" Type="http://schemas.openxmlformats.org/officeDocument/2006/relationships/image" Target="../media/image32.png"/><Relationship Id="rId5"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3.jpg"/><Relationship Id="rId4" Type="http://schemas.openxmlformats.org/officeDocument/2006/relationships/hyperlink" Target="https://padlet.com/kstjohn11/transition-content-academy-padlet-q221lulnxxifv4lb/wish/2631177844" TargetMode="External"/><Relationship Id="rId5"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drive.google.com/file/d/1MKHnN2_F2oFrc-6tkcMrMvhcQnk6N2X5/view?usp=sharing" TargetMode="External"/><Relationship Id="rId4" Type="http://schemas.openxmlformats.org/officeDocument/2006/relationships/hyperlink" Target="https://www.ou.edu/education/centers-and-partnerships/zarrow/transition-resources/curriculum/choicemaker" TargetMode="External"/><Relationship Id="rId9" Type="http://schemas.openxmlformats.org/officeDocument/2006/relationships/image" Target="../media/image3.png"/><Relationship Id="rId5" Type="http://schemas.openxmlformats.org/officeDocument/2006/relationships/hyperlink" Target="https://www.mynextmove.org/explore/ip" TargetMode="External"/><Relationship Id="rId6" Type="http://schemas.openxmlformats.org/officeDocument/2006/relationships/hyperlink" Target="https://www.mynextmove.org/explore/ip" TargetMode="External"/><Relationship Id="rId7" Type="http://schemas.openxmlformats.org/officeDocument/2006/relationships/hyperlink" Target="https://www.careeronestop.org/" TargetMode="External"/><Relationship Id="rId8" Type="http://schemas.openxmlformats.org/officeDocument/2006/relationships/hyperlink" Target="https://www.careeronestop.org/Videos/CareerVideos/career-videos.aspx"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2.png"/><Relationship Id="rId4" Type="http://schemas.openxmlformats.org/officeDocument/2006/relationships/image" Target="../media/image42.png"/><Relationship Id="rId5"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6.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1.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28.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3.jpg"/><Relationship Id="rId4" Type="http://schemas.openxmlformats.org/officeDocument/2006/relationships/hyperlink" Target="https://www.wintac.org/topic-areas/pre-employment-transition-services/overview/work-based-learning-experiences" TargetMode="External"/><Relationship Id="rId5"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www.wintac.org/topic-areas/business-engagement-and-employer-supports?wvideo=wag9wcprpm" TargetMode="External"/><Relationship Id="rId4" Type="http://schemas.openxmlformats.org/officeDocument/2006/relationships/image" Target="../media/image29.jpg"/><Relationship Id="rId5" Type="http://schemas.openxmlformats.org/officeDocument/2006/relationships/hyperlink" Target="https://www.wintac.org/topic-areas/business-engagement-and-employer-supports?wvideo=wag9wcprpm" TargetMode="External"/><Relationship Id="rId6"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8.png"/><Relationship Id="rId4" Type="http://schemas.openxmlformats.org/officeDocument/2006/relationships/hyperlink" Target="https://centerontransition.org/resources/publications/download.cfm?id=68" TargetMode="External"/><Relationship Id="rId11" Type="http://schemas.openxmlformats.org/officeDocument/2006/relationships/image" Target="../media/image3.png"/><Relationship Id="rId10" Type="http://schemas.openxmlformats.org/officeDocument/2006/relationships/hyperlink" Target="https://centerontransition.org/resources/publications/download.cfm?id=157" TargetMode="External"/><Relationship Id="rId9"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hyperlink" Target="https://centerontransition.org/resources/publications/download.cfm?id=197" TargetMode="External"/><Relationship Id="rId7" Type="http://schemas.openxmlformats.org/officeDocument/2006/relationships/image" Target="../media/image40.png"/><Relationship Id="rId8" Type="http://schemas.openxmlformats.org/officeDocument/2006/relationships/hyperlink" Target="https://centerontransition.org/resources/publications/download.cfm?id=191"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34.pn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transitionta.org/" TargetMode="External"/><Relationship Id="rId4" Type="http://schemas.openxmlformats.org/officeDocument/2006/relationships/hyperlink" Target="https://sites.ed.gov/idea/idea-files/policy-guidance-transition-guide-postsecondary-education-employment-students-youth-disabilities-august-2020/" TargetMode="External"/><Relationship Id="rId5" Type="http://schemas.openxmlformats.org/officeDocument/2006/relationships/hyperlink" Target="https://www.pacer.org/transition/" TargetMode="External"/><Relationship Id="rId6" Type="http://schemas.openxmlformats.org/officeDocument/2006/relationships/image" Target="../media/image33.jpg"/><Relationship Id="rId7"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png"/><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 name="Shape 46"/>
        <p:cNvGrpSpPr/>
        <p:nvPr/>
      </p:nvGrpSpPr>
      <p:grpSpPr>
        <a:xfrm>
          <a:off x="0" y="0"/>
          <a:ext cx="0" cy="0"/>
          <a:chOff x="0" y="0"/>
          <a:chExt cx="0" cy="0"/>
        </a:xfrm>
      </p:grpSpPr>
      <p:sp>
        <p:nvSpPr>
          <p:cNvPr id="47" name="Google Shape;47;p1"/>
          <p:cNvSpPr/>
          <p:nvPr/>
        </p:nvSpPr>
        <p:spPr>
          <a:xfrm>
            <a:off x="1" y="0"/>
            <a:ext cx="9143999" cy="6858000"/>
          </a:xfrm>
          <a:prstGeom prst="rect">
            <a:avLst/>
          </a:prstGeom>
          <a:solidFill>
            <a:srgbClr val="00426A"/>
          </a:solidFill>
          <a:ln>
            <a:noFill/>
          </a:ln>
          <a:effectLst>
            <a:outerShdw blurRad="38100" rotWithShape="0" dir="5400000" dist="23000">
              <a:srgbClr val="000000">
                <a:alpha val="34901"/>
              </a:srgbClr>
            </a:outerShdw>
          </a:effectLst>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8" name="Google Shape;48;p1"/>
          <p:cNvSpPr/>
          <p:nvPr/>
        </p:nvSpPr>
        <p:spPr>
          <a:xfrm rot="10800000">
            <a:off x="748145" y="6380753"/>
            <a:ext cx="8395854" cy="477243"/>
          </a:xfrm>
          <a:prstGeom prst="rect">
            <a:avLst/>
          </a:prstGeom>
          <a:gradFill>
            <a:gsLst>
              <a:gs pos="0">
                <a:srgbClr val="FFFFFF"/>
              </a:gs>
              <a:gs pos="24000">
                <a:srgbClr val="FFFFFF"/>
              </a:gs>
              <a:gs pos="100000">
                <a:srgbClr val="FFFFFF">
                  <a:alpha val="0"/>
                </a:srgbClr>
              </a:gs>
            </a:gsLst>
            <a:lin ang="0" scaled="0"/>
          </a:gradFill>
          <a:ln>
            <a:noFill/>
          </a:ln>
          <a:effectLst>
            <a:outerShdw blurRad="38100" rotWithShape="0" dir="5400000" dist="23000">
              <a:srgbClr val="000000">
                <a:alpha val="34901"/>
              </a:srgbClr>
            </a:outerShdw>
          </a:effectLst>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9" name="Google Shape;49;p1"/>
          <p:cNvSpPr txBox="1"/>
          <p:nvPr/>
        </p:nvSpPr>
        <p:spPr>
          <a:xfrm>
            <a:off x="77170" y="6435652"/>
            <a:ext cx="8784198" cy="372003"/>
          </a:xfrm>
          <a:prstGeom prst="rect">
            <a:avLst/>
          </a:prstGeom>
          <a:noFill/>
          <a:ln>
            <a:noFill/>
          </a:ln>
        </p:spPr>
        <p:txBody>
          <a:bodyPr anchorCtr="0" anchor="t" bIns="45700" lIns="45700" spcFirstLastPara="1" rIns="45700" wrap="square" tIns="45700">
            <a:spAutoFit/>
          </a:bodyPr>
          <a:lstStyle/>
          <a:p>
            <a:pPr indent="0" lvl="0" marL="0" marR="0" rtl="0" algn="r">
              <a:lnSpc>
                <a:spcPct val="100000"/>
              </a:lnSpc>
              <a:spcBef>
                <a:spcPts val="0"/>
              </a:spcBef>
              <a:spcAft>
                <a:spcPts val="0"/>
              </a:spcAft>
              <a:buClr>
                <a:srgbClr val="003B64"/>
              </a:buClr>
              <a:buSzPts val="1800"/>
              <a:buFont typeface="Arial"/>
              <a:buNone/>
            </a:pPr>
            <a:r>
              <a:rPr b="0" i="0" lang="en-US" sz="1800" u="none" cap="none" strike="noStrike">
                <a:solidFill>
                  <a:srgbClr val="003B64"/>
                </a:solidFill>
                <a:latin typeface="Arial"/>
                <a:ea typeface="Arial"/>
                <a:cs typeface="Arial"/>
                <a:sym typeface="Arial"/>
              </a:rPr>
              <a:t>Monday, July 25th</a:t>
            </a:r>
            <a:endParaRPr/>
          </a:p>
        </p:txBody>
      </p:sp>
      <p:sp>
        <p:nvSpPr>
          <p:cNvPr id="50" name="Google Shape;50;p1"/>
          <p:cNvSpPr/>
          <p:nvPr/>
        </p:nvSpPr>
        <p:spPr>
          <a:xfrm rot="10800000">
            <a:off x="837053" y="6317058"/>
            <a:ext cx="8306947" cy="64605"/>
          </a:xfrm>
          <a:prstGeom prst="rect">
            <a:avLst/>
          </a:prstGeom>
          <a:gradFill>
            <a:gsLst>
              <a:gs pos="0">
                <a:srgbClr val="E78C67"/>
              </a:gs>
              <a:gs pos="24000">
                <a:srgbClr val="E78C67"/>
              </a:gs>
              <a:gs pos="100000">
                <a:srgbClr val="E78C67">
                  <a:alpha val="0"/>
                </a:srgbClr>
              </a:gs>
            </a:gsLst>
            <a:lin ang="0" scaled="0"/>
          </a:grad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1" name="Google Shape;51;p1"/>
          <p:cNvSpPr/>
          <p:nvPr/>
        </p:nvSpPr>
        <p:spPr>
          <a:xfrm>
            <a:off x="77170" y="1786046"/>
            <a:ext cx="8229777" cy="1614883"/>
          </a:xfrm>
          <a:prstGeom prst="rect">
            <a:avLst/>
          </a:prstGeom>
          <a:gradFill>
            <a:gsLst>
              <a:gs pos="0">
                <a:srgbClr val="75AEB6"/>
              </a:gs>
              <a:gs pos="62000">
                <a:srgbClr val="75AEB6"/>
              </a:gs>
              <a:gs pos="100000">
                <a:srgbClr val="75AEB6">
                  <a:alpha val="0"/>
                </a:srgbClr>
              </a:gs>
            </a:gsLst>
            <a:lin ang="0" scaled="0"/>
          </a:gradFill>
          <a:ln>
            <a:noFill/>
          </a:ln>
          <a:effectLst>
            <a:outerShdw blurRad="190500" rotWithShape="0" dir="5400000" dist="102956">
              <a:srgbClr val="000000">
                <a:alpha val="34901"/>
              </a:srgbClr>
            </a:outerShdw>
          </a:effectLst>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sp>
        <p:nvSpPr>
          <p:cNvPr id="52" name="Google Shape;52;p1"/>
          <p:cNvSpPr txBox="1"/>
          <p:nvPr/>
        </p:nvSpPr>
        <p:spPr>
          <a:xfrm>
            <a:off x="837053" y="2040277"/>
            <a:ext cx="6335009" cy="999504"/>
          </a:xfrm>
          <a:prstGeom prst="rect">
            <a:avLst/>
          </a:prstGeom>
          <a:noFill/>
          <a:ln>
            <a:noFill/>
          </a:ln>
        </p:spPr>
        <p:txBody>
          <a:bodyPr anchorCtr="0" anchor="t" bIns="45700" lIns="45700" spcFirstLastPara="1" rIns="45700" wrap="square" tIns="45700">
            <a:spAutoFit/>
          </a:bodyPr>
          <a:lstStyle/>
          <a:p>
            <a:pPr indent="0" lvl="0" marL="0" marR="0" rtl="0" algn="l">
              <a:lnSpc>
                <a:spcPct val="70000"/>
              </a:lnSpc>
              <a:spcBef>
                <a:spcPts val="0"/>
              </a:spcBef>
              <a:spcAft>
                <a:spcPts val="0"/>
              </a:spcAft>
              <a:buClr>
                <a:srgbClr val="FFFFFF"/>
              </a:buClr>
              <a:buSzPts val="4200"/>
              <a:buFont typeface="Arial"/>
              <a:buNone/>
            </a:pPr>
            <a:r>
              <a:rPr b="1" i="0" lang="en-US" sz="4200" u="none" cap="none" strike="noStrike">
                <a:solidFill>
                  <a:srgbClr val="FFFFFF"/>
                </a:solidFill>
                <a:latin typeface="Arial"/>
                <a:ea typeface="Arial"/>
                <a:cs typeface="Arial"/>
                <a:sym typeface="Arial"/>
              </a:rPr>
              <a:t>Employment Supports &amp;  Services: IEP Development </a:t>
            </a:r>
            <a:endParaRPr/>
          </a:p>
        </p:txBody>
      </p:sp>
      <p:sp>
        <p:nvSpPr>
          <p:cNvPr id="53" name="Google Shape;53;p1"/>
          <p:cNvSpPr txBox="1"/>
          <p:nvPr/>
        </p:nvSpPr>
        <p:spPr>
          <a:xfrm>
            <a:off x="3852847" y="3798030"/>
            <a:ext cx="4039401" cy="64632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Chris Martin, Director, Employment Services  Lisa Coates, Director, Youth Services </a:t>
            </a:r>
            <a:endParaRPr b="0" i="0" sz="1800" u="none" cap="none" strike="noStrike">
              <a:solidFill>
                <a:schemeClr val="lt1"/>
              </a:solidFill>
              <a:latin typeface="Arial"/>
              <a:ea typeface="Arial"/>
              <a:cs typeface="Arial"/>
              <a:sym typeface="Arial"/>
            </a:endParaRPr>
          </a:p>
        </p:txBody>
      </p:sp>
      <p:cxnSp>
        <p:nvCxnSpPr>
          <p:cNvPr id="54" name="Google Shape;54;p1"/>
          <p:cNvCxnSpPr/>
          <p:nvPr/>
        </p:nvCxnSpPr>
        <p:spPr>
          <a:xfrm>
            <a:off x="3640974" y="3801155"/>
            <a:ext cx="0" cy="640080"/>
          </a:xfrm>
          <a:prstGeom prst="straightConnector1">
            <a:avLst/>
          </a:prstGeom>
          <a:noFill/>
          <a:ln cap="flat" cmpd="sng" w="9525">
            <a:solidFill>
              <a:schemeClr val="lt1"/>
            </a:solidFill>
            <a:prstDash val="solid"/>
            <a:round/>
            <a:headEnd len="sm" w="sm" type="none"/>
            <a:tailEnd len="sm" w="sm" type="none"/>
          </a:ln>
        </p:spPr>
      </p:cxnSp>
      <p:pic>
        <p:nvPicPr>
          <p:cNvPr descr="Logo&#10;&#10;Description automatically generated" id="55" name="Google Shape;55;p1"/>
          <p:cNvPicPr preferRelativeResize="0"/>
          <p:nvPr/>
        </p:nvPicPr>
        <p:blipFill rotWithShape="1">
          <a:blip r:embed="rId3">
            <a:alphaModFix/>
          </a:blip>
          <a:srcRect b="0" l="0" r="0" t="0"/>
          <a:stretch/>
        </p:blipFill>
        <p:spPr>
          <a:xfrm>
            <a:off x="989950" y="3639145"/>
            <a:ext cx="2363095" cy="683496"/>
          </a:xfrm>
          <a:prstGeom prst="rect">
            <a:avLst/>
          </a:prstGeom>
          <a:noFill/>
          <a:ln>
            <a:noFill/>
          </a:ln>
        </p:spPr>
      </p:pic>
      <p:sp>
        <p:nvSpPr>
          <p:cNvPr id="56" name="Google Shape;56;p1"/>
          <p:cNvSpPr/>
          <p:nvPr/>
        </p:nvSpPr>
        <p:spPr>
          <a:xfrm>
            <a:off x="0" y="1560815"/>
            <a:ext cx="8306947" cy="64605"/>
          </a:xfrm>
          <a:prstGeom prst="rect">
            <a:avLst/>
          </a:prstGeom>
          <a:gradFill>
            <a:gsLst>
              <a:gs pos="0">
                <a:srgbClr val="E78C67"/>
              </a:gs>
              <a:gs pos="62000">
                <a:srgbClr val="E78C67"/>
              </a:gs>
              <a:gs pos="100000">
                <a:srgbClr val="E78C67">
                  <a:alpha val="0"/>
                </a:srgbClr>
              </a:gs>
            </a:gsLst>
            <a:lin ang="0" scaled="0"/>
          </a:grad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 name="Shape 60"/>
        <p:cNvGrpSpPr/>
        <p:nvPr/>
      </p:nvGrpSpPr>
      <p:grpSpPr>
        <a:xfrm>
          <a:off x="0" y="0"/>
          <a:ext cx="0" cy="0"/>
          <a:chOff x="0" y="0"/>
          <a:chExt cx="0" cy="0"/>
        </a:xfrm>
      </p:grpSpPr>
      <p:sp>
        <p:nvSpPr>
          <p:cNvPr id="61" name="Google Shape;61;p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Butterfly emerging from chrysalis" id="62" name="Google Shape;62;p2"/>
          <p:cNvPicPr preferRelativeResize="0"/>
          <p:nvPr/>
        </p:nvPicPr>
        <p:blipFill rotWithShape="1">
          <a:blip r:embed="rId3">
            <a:alphaModFix/>
          </a:blip>
          <a:srcRect b="26983" l="6132" r="2959" t="11483"/>
          <a:stretch/>
        </p:blipFill>
        <p:spPr>
          <a:xfrm>
            <a:off x="20" y="10"/>
            <a:ext cx="9143980" cy="6857990"/>
          </a:xfrm>
          <a:prstGeom prst="rect">
            <a:avLst/>
          </a:prstGeom>
          <a:noFill/>
          <a:ln>
            <a:noFill/>
          </a:ln>
        </p:spPr>
      </p:pic>
      <p:sp>
        <p:nvSpPr>
          <p:cNvPr id="63" name="Google Shape;63;p2"/>
          <p:cNvSpPr/>
          <p:nvPr/>
        </p:nvSpPr>
        <p:spPr>
          <a:xfrm rot="-5400000">
            <a:off x="2275865" y="-511"/>
            <a:ext cx="4592270" cy="9144001"/>
          </a:xfrm>
          <a:prstGeom prst="rect">
            <a:avLst/>
          </a:prstGeom>
          <a:gradFill>
            <a:gsLst>
              <a:gs pos="0">
                <a:srgbClr val="000000">
                  <a:alpha val="0"/>
                </a:srgbClr>
              </a:gs>
              <a:gs pos="21000">
                <a:srgbClr val="000000">
                  <a:alpha val="29803"/>
                </a:srgbClr>
              </a:gs>
              <a:gs pos="35000">
                <a:srgbClr val="000000">
                  <a:alpha val="45882"/>
                </a:srgbClr>
              </a:gs>
              <a:gs pos="100000">
                <a:srgbClr val="000000">
                  <a:alpha val="89803"/>
                </a:srgbClr>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 name="Google Shape;64;p2"/>
          <p:cNvSpPr txBox="1"/>
          <p:nvPr/>
        </p:nvSpPr>
        <p:spPr>
          <a:xfrm>
            <a:off x="303414" y="4634144"/>
            <a:ext cx="6808922" cy="845384"/>
          </a:xfrm>
          <a:prstGeom prst="rect">
            <a:avLst/>
          </a:prstGeom>
          <a:noFill/>
          <a:ln>
            <a:noFill/>
          </a:ln>
        </p:spPr>
        <p:txBody>
          <a:bodyPr anchorCtr="0" anchor="b" bIns="45700" lIns="91425" spcFirstLastPara="1" rIns="91425" wrap="square" tIns="45700">
            <a:normAutofit fontScale="92500" lnSpcReduction="10000"/>
          </a:bodyPr>
          <a:lstStyle/>
          <a:p>
            <a:pPr indent="0" lvl="0" marL="0" marR="0" rtl="0" algn="ctr">
              <a:lnSpc>
                <a:spcPct val="90000"/>
              </a:lnSpc>
              <a:spcBef>
                <a:spcPts val="0"/>
              </a:spcBef>
              <a:spcAft>
                <a:spcPts val="600"/>
              </a:spcAft>
              <a:buClr>
                <a:schemeClr val="lt1"/>
              </a:buClr>
              <a:buSzPct val="100000"/>
              <a:buFont typeface="Arial"/>
              <a:buNone/>
            </a:pPr>
            <a:r>
              <a:rPr b="0" i="0" lang="en-US" sz="5700" u="none" cap="none" strike="noStrike">
                <a:solidFill>
                  <a:schemeClr val="lt1"/>
                </a:solidFill>
                <a:latin typeface="Arial"/>
                <a:ea typeface="Arial"/>
                <a:cs typeface="Arial"/>
                <a:sym typeface="Arial"/>
              </a:rPr>
              <a:t>Transition is  process </a:t>
            </a:r>
            <a:endParaRPr/>
          </a:p>
        </p:txBody>
      </p:sp>
      <p:sp>
        <p:nvSpPr>
          <p:cNvPr id="65" name="Google Shape;65;p2"/>
          <p:cNvSpPr/>
          <p:nvPr/>
        </p:nvSpPr>
        <p:spPr>
          <a:xfrm>
            <a:off x="0" y="5575039"/>
            <a:ext cx="7339422" cy="685800"/>
          </a:xfrm>
          <a:prstGeom prst="roundRect">
            <a:avLst>
              <a:gd fmla="val 0"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9" name="Shape 69"/>
        <p:cNvGrpSpPr/>
        <p:nvPr/>
      </p:nvGrpSpPr>
      <p:grpSpPr>
        <a:xfrm>
          <a:off x="0" y="0"/>
          <a:ext cx="0" cy="0"/>
          <a:chOff x="0" y="0"/>
          <a:chExt cx="0" cy="0"/>
        </a:xfrm>
      </p:grpSpPr>
      <p:sp>
        <p:nvSpPr>
          <p:cNvPr id="70" name="Google Shape;70;p3"/>
          <p:cNvSpPr txBox="1"/>
          <p:nvPr>
            <p:ph type="title"/>
          </p:nvPr>
        </p:nvSpPr>
        <p:spPr>
          <a:xfrm>
            <a:off x="4401417" y="1138036"/>
            <a:ext cx="4083287" cy="140247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Font typeface="Arial"/>
              <a:buNone/>
            </a:pPr>
            <a:r>
              <a:rPr lang="en-US" sz="2800">
                <a:solidFill>
                  <a:schemeClr val="dk1"/>
                </a:solidFill>
              </a:rPr>
              <a:t>Better Post-Secondary Outcomes </a:t>
            </a:r>
            <a:endParaRPr sz="2800">
              <a:solidFill>
                <a:schemeClr val="dk1"/>
              </a:solidFill>
            </a:endParaRPr>
          </a:p>
        </p:txBody>
      </p:sp>
      <p:pic>
        <p:nvPicPr>
          <p:cNvPr descr="Light bulb on yellow background with sketched light beams and cord" id="71" name="Google Shape;71;p3"/>
          <p:cNvPicPr preferRelativeResize="0"/>
          <p:nvPr/>
        </p:nvPicPr>
        <p:blipFill rotWithShape="1">
          <a:blip r:embed="rId3">
            <a:alphaModFix/>
          </a:blip>
          <a:srcRect b="0" l="54806" r="10548" t="0"/>
          <a:stretch/>
        </p:blipFill>
        <p:spPr>
          <a:xfrm>
            <a:off x="20" y="10"/>
            <a:ext cx="3863363" cy="6857990"/>
          </a:xfrm>
          <a:prstGeom prst="rect">
            <a:avLst/>
          </a:prstGeom>
          <a:noFill/>
          <a:ln>
            <a:noFill/>
          </a:ln>
        </p:spPr>
      </p:pic>
      <p:cxnSp>
        <p:nvCxnSpPr>
          <p:cNvPr id="72" name="Google Shape;72;p3"/>
          <p:cNvCxnSpPr/>
          <p:nvPr/>
        </p:nvCxnSpPr>
        <p:spPr>
          <a:xfrm>
            <a:off x="4478772" y="871146"/>
            <a:ext cx="552705" cy="0"/>
          </a:xfrm>
          <a:prstGeom prst="straightConnector1">
            <a:avLst/>
          </a:prstGeom>
          <a:noFill/>
          <a:ln cap="flat" cmpd="sng" w="57150">
            <a:solidFill>
              <a:schemeClr val="accent4"/>
            </a:solidFill>
            <a:prstDash val="solid"/>
            <a:round/>
            <a:headEnd len="sm" w="sm" type="none"/>
            <a:tailEnd len="sm" w="sm" type="none"/>
          </a:ln>
        </p:spPr>
      </p:cxnSp>
      <p:sp>
        <p:nvSpPr>
          <p:cNvPr id="73" name="Google Shape;73;p3"/>
          <p:cNvSpPr txBox="1"/>
          <p:nvPr>
            <p:ph idx="1" type="body"/>
          </p:nvPr>
        </p:nvSpPr>
        <p:spPr>
          <a:xfrm>
            <a:off x="3863383" y="2551176"/>
            <a:ext cx="5054374" cy="39438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000"/>
              <a:buNone/>
            </a:pPr>
            <a:r>
              <a:rPr lang="en-US" sz="2000">
                <a:solidFill>
                  <a:schemeClr val="dk1"/>
                </a:solidFill>
                <a:latin typeface="Arial"/>
                <a:ea typeface="Arial"/>
                <a:cs typeface="Arial"/>
                <a:sym typeface="Arial"/>
              </a:rPr>
              <a:t>Complaint and Quality IEP/Transition Plans </a:t>
            </a:r>
            <a:endParaRPr/>
          </a:p>
          <a:p>
            <a:pPr indent="0" lvl="0" marL="0" rtl="0" algn="ctr">
              <a:lnSpc>
                <a:spcPct val="90000"/>
              </a:lnSpc>
              <a:spcBef>
                <a:spcPts val="700"/>
              </a:spcBef>
              <a:spcAft>
                <a:spcPts val="0"/>
              </a:spcAft>
              <a:buClr>
                <a:schemeClr val="dk1"/>
              </a:buClr>
              <a:buSzPts val="2000"/>
              <a:buNone/>
            </a:pPr>
            <a:r>
              <a:rPr lang="en-US" sz="2000">
                <a:solidFill>
                  <a:schemeClr val="dk1"/>
                </a:solidFill>
                <a:latin typeface="Arial"/>
                <a:ea typeface="Arial"/>
                <a:cs typeface="Arial"/>
                <a:sym typeface="Arial"/>
              </a:rPr>
              <a:t>=</a:t>
            </a:r>
            <a:endParaRPr/>
          </a:p>
          <a:p>
            <a:pPr indent="0" lvl="0" marL="0" rtl="0" algn="ctr">
              <a:lnSpc>
                <a:spcPct val="90000"/>
              </a:lnSpc>
              <a:spcBef>
                <a:spcPts val="700"/>
              </a:spcBef>
              <a:spcAft>
                <a:spcPts val="0"/>
              </a:spcAft>
              <a:buClr>
                <a:schemeClr val="dk1"/>
              </a:buClr>
              <a:buSzPts val="2000"/>
              <a:buNone/>
            </a:pPr>
            <a:r>
              <a:rPr lang="en-US" sz="2000">
                <a:solidFill>
                  <a:schemeClr val="dk1"/>
                </a:solidFill>
                <a:latin typeface="Arial"/>
                <a:ea typeface="Arial"/>
                <a:cs typeface="Arial"/>
                <a:sym typeface="Arial"/>
              </a:rPr>
              <a:t>Appropriate Transition Services </a:t>
            </a:r>
            <a:endParaRPr/>
          </a:p>
          <a:p>
            <a:pPr indent="0" lvl="0" marL="0" rtl="0" algn="ctr">
              <a:lnSpc>
                <a:spcPct val="90000"/>
              </a:lnSpc>
              <a:spcBef>
                <a:spcPts val="700"/>
              </a:spcBef>
              <a:spcAft>
                <a:spcPts val="0"/>
              </a:spcAft>
              <a:buClr>
                <a:schemeClr val="dk1"/>
              </a:buClr>
              <a:buSzPts val="2000"/>
              <a:buNone/>
            </a:pPr>
            <a:r>
              <a:rPr lang="en-US" sz="2000">
                <a:solidFill>
                  <a:schemeClr val="dk1"/>
                </a:solidFill>
                <a:latin typeface="Arial"/>
                <a:ea typeface="Arial"/>
                <a:cs typeface="Arial"/>
                <a:sym typeface="Arial"/>
              </a:rPr>
              <a:t>=</a:t>
            </a:r>
            <a:endParaRPr/>
          </a:p>
          <a:p>
            <a:pPr indent="0" lvl="0" marL="0" rtl="0" algn="ctr">
              <a:lnSpc>
                <a:spcPct val="90000"/>
              </a:lnSpc>
              <a:spcBef>
                <a:spcPts val="700"/>
              </a:spcBef>
              <a:spcAft>
                <a:spcPts val="0"/>
              </a:spcAft>
              <a:buClr>
                <a:schemeClr val="dk1"/>
              </a:buClr>
              <a:buSzPts val="2000"/>
              <a:buNone/>
            </a:pPr>
            <a:r>
              <a:rPr lang="en-US" sz="2000">
                <a:solidFill>
                  <a:schemeClr val="dk1"/>
                </a:solidFill>
                <a:latin typeface="Arial"/>
                <a:ea typeface="Arial"/>
                <a:cs typeface="Arial"/>
                <a:sym typeface="Arial"/>
              </a:rPr>
              <a:t>Better Post-School Outcomes </a:t>
            </a:r>
            <a:endParaRPr/>
          </a:p>
          <a:p>
            <a:pPr indent="0" lvl="0" marL="0" rtl="0" algn="ctr">
              <a:lnSpc>
                <a:spcPct val="90000"/>
              </a:lnSpc>
              <a:spcBef>
                <a:spcPts val="700"/>
              </a:spcBef>
              <a:spcAft>
                <a:spcPts val="0"/>
              </a:spcAft>
              <a:buClr>
                <a:srgbClr val="000000"/>
              </a:buClr>
              <a:buSzPts val="2000"/>
              <a:buNone/>
            </a:pPr>
            <a:r>
              <a:t/>
            </a:r>
            <a:endParaRPr sz="2000">
              <a:solidFill>
                <a:schemeClr val="dk1"/>
              </a:solidFill>
              <a:latin typeface="Arial"/>
              <a:ea typeface="Arial"/>
              <a:cs typeface="Arial"/>
              <a:sym typeface="Arial"/>
            </a:endParaRPr>
          </a:p>
          <a:p>
            <a:pPr indent="107950" lvl="0" marL="0" rtl="0" algn="l">
              <a:lnSpc>
                <a:spcPct val="90000"/>
              </a:lnSpc>
              <a:spcBef>
                <a:spcPts val="700"/>
              </a:spcBef>
              <a:spcAft>
                <a:spcPts val="0"/>
              </a:spcAft>
              <a:buClr>
                <a:srgbClr val="000000"/>
              </a:buClr>
              <a:buSzPts val="1700"/>
              <a:buFont typeface="Arial"/>
              <a:buNone/>
            </a:pPr>
            <a:r>
              <a:t/>
            </a:r>
            <a:endParaRPr sz="1700">
              <a:solidFill>
                <a:schemeClr val="dk1"/>
              </a:solidFill>
              <a:latin typeface="Arial"/>
              <a:ea typeface="Arial"/>
              <a:cs typeface="Arial"/>
              <a:sym typeface="Arial"/>
            </a:endParaRPr>
          </a:p>
          <a:p>
            <a:pPr indent="107950" lvl="0" marL="0" rtl="0" algn="l">
              <a:lnSpc>
                <a:spcPct val="90000"/>
              </a:lnSpc>
              <a:spcBef>
                <a:spcPts val="700"/>
              </a:spcBef>
              <a:spcAft>
                <a:spcPts val="0"/>
              </a:spcAft>
              <a:buClr>
                <a:srgbClr val="000000"/>
              </a:buClr>
              <a:buSzPts val="1700"/>
              <a:buFont typeface="Arial"/>
              <a:buNone/>
            </a:pPr>
            <a:r>
              <a:t/>
            </a:r>
            <a:endParaRPr sz="1700">
              <a:solidFill>
                <a:schemeClr val="dk1"/>
              </a:solidFill>
              <a:latin typeface="Arial"/>
              <a:ea typeface="Arial"/>
              <a:cs typeface="Arial"/>
              <a:sym typeface="Arial"/>
            </a:endParaRPr>
          </a:p>
          <a:p>
            <a:pPr indent="0" lvl="0" marL="0" rtl="0" algn="l">
              <a:lnSpc>
                <a:spcPct val="90000"/>
              </a:lnSpc>
              <a:spcBef>
                <a:spcPts val="700"/>
              </a:spcBef>
              <a:spcAft>
                <a:spcPts val="0"/>
              </a:spcAft>
              <a:buClr>
                <a:srgbClr val="000000"/>
              </a:buClr>
              <a:buSzPts val="1700"/>
              <a:buNone/>
            </a:pPr>
            <a:r>
              <a:t/>
            </a:r>
            <a:endParaRPr sz="1700">
              <a:solidFill>
                <a:schemeClr val="dk1"/>
              </a:solidFill>
              <a:latin typeface="Arial"/>
              <a:ea typeface="Arial"/>
              <a:cs typeface="Arial"/>
              <a:sym typeface="Arial"/>
            </a:endParaRPr>
          </a:p>
          <a:p>
            <a:pPr indent="0" lvl="0" marL="0" rtl="0" algn="l">
              <a:lnSpc>
                <a:spcPct val="90000"/>
              </a:lnSpc>
              <a:spcBef>
                <a:spcPts val="700"/>
              </a:spcBef>
              <a:spcAft>
                <a:spcPts val="0"/>
              </a:spcAft>
              <a:buClr>
                <a:schemeClr val="dk1"/>
              </a:buClr>
              <a:buSzPts val="1700"/>
              <a:buNone/>
            </a:pPr>
            <a:r>
              <a:rPr lang="en-US" sz="1700">
                <a:solidFill>
                  <a:schemeClr val="dk1"/>
                </a:solidFill>
                <a:latin typeface="Arial"/>
                <a:ea typeface="Arial"/>
                <a:cs typeface="Arial"/>
                <a:sym typeface="Arial"/>
              </a:rPr>
              <a:t>Gaumer-Erickson et al., 2014, Grigal, Test, Battie, &amp; Wood, 1997, Landmark &amp; Zhang, 2012; Mazzotti, Rowe, Cameti, Test &amp; Morningstar, 2013; Test, et. al 2009</a:t>
            </a:r>
            <a:endParaRPr sz="1700">
              <a:solidFill>
                <a:schemeClr val="dk1"/>
              </a:solidFill>
              <a:latin typeface="Arial"/>
              <a:ea typeface="Arial"/>
              <a:cs typeface="Arial"/>
              <a:sym typeface="Arial"/>
            </a:endParaRPr>
          </a:p>
        </p:txBody>
      </p:sp>
      <p:pic>
        <p:nvPicPr>
          <p:cNvPr descr="A picture containing text, sign, clipart&#10;&#10;Description automatically generated" id="74" name="Google Shape;74;p3"/>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 name="Shape 78"/>
        <p:cNvGrpSpPr/>
        <p:nvPr/>
      </p:nvGrpSpPr>
      <p:grpSpPr>
        <a:xfrm>
          <a:off x="0" y="0"/>
          <a:ext cx="0" cy="0"/>
          <a:chOff x="0" y="0"/>
          <a:chExt cx="0" cy="0"/>
        </a:xfrm>
      </p:grpSpPr>
      <p:sp>
        <p:nvSpPr>
          <p:cNvPr id="79" name="Google Shape;79;p4"/>
          <p:cNvSpPr txBox="1"/>
          <p:nvPr>
            <p:ph type="title"/>
          </p:nvPr>
        </p:nvSpPr>
        <p:spPr>
          <a:xfrm>
            <a:off x="840699" y="687480"/>
            <a:ext cx="5605629"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Font typeface="Arial"/>
              <a:buNone/>
            </a:pPr>
            <a:r>
              <a:rPr lang="en-US" sz="3000">
                <a:solidFill>
                  <a:schemeClr val="dk1"/>
                </a:solidFill>
                <a:latin typeface="Arial"/>
                <a:ea typeface="Arial"/>
                <a:cs typeface="Arial"/>
                <a:sym typeface="Arial"/>
              </a:rPr>
              <a:t>What does the Data Tell Us about Postsecondary Planning? </a:t>
            </a:r>
            <a:endParaRPr/>
          </a:p>
        </p:txBody>
      </p:sp>
      <p:sp>
        <p:nvSpPr>
          <p:cNvPr id="80" name="Google Shape;80;p4"/>
          <p:cNvSpPr txBox="1"/>
          <p:nvPr>
            <p:ph idx="1" type="body"/>
          </p:nvPr>
        </p:nvSpPr>
        <p:spPr>
          <a:xfrm>
            <a:off x="735291" y="2073897"/>
            <a:ext cx="5150251" cy="4167105"/>
          </a:xfrm>
          <a:prstGeom prst="rect">
            <a:avLst/>
          </a:prstGeom>
          <a:noFill/>
          <a:ln>
            <a:noFill/>
          </a:ln>
        </p:spPr>
        <p:txBody>
          <a:bodyPr anchorCtr="0" anchor="ctr" bIns="45700" lIns="91425" spcFirstLastPara="1" rIns="91425" wrap="square" tIns="45700">
            <a:normAutofit fontScale="92500" lnSpcReduction="20000"/>
          </a:bodyPr>
          <a:lstStyle/>
          <a:p>
            <a:pPr indent="-228600" lvl="0" marL="342900" rtl="0" algn="l">
              <a:lnSpc>
                <a:spcPct val="90000"/>
              </a:lnSpc>
              <a:spcBef>
                <a:spcPts val="0"/>
              </a:spcBef>
              <a:spcAft>
                <a:spcPts val="0"/>
              </a:spcAft>
              <a:buClr>
                <a:schemeClr val="dk1"/>
              </a:buClr>
              <a:buSzPct val="100000"/>
              <a:buFont typeface="Arial"/>
              <a:buChar char="•"/>
            </a:pPr>
            <a:r>
              <a:rPr lang="en-US" sz="2000">
                <a:solidFill>
                  <a:schemeClr val="dk1"/>
                </a:solidFill>
                <a:latin typeface="Arial"/>
                <a:ea typeface="Arial"/>
                <a:cs typeface="Arial"/>
                <a:sym typeface="Arial"/>
              </a:rPr>
              <a:t>Students with significant support needs-  not expected to attend college; &lt;10% achieve competitive employment.</a:t>
            </a:r>
            <a:endParaRPr/>
          </a:p>
          <a:p>
            <a:pPr indent="117475" lvl="0" marL="0" rtl="0" algn="l">
              <a:lnSpc>
                <a:spcPct val="90000"/>
              </a:lnSpc>
              <a:spcBef>
                <a:spcPts val="600"/>
              </a:spcBef>
              <a:spcAft>
                <a:spcPts val="0"/>
              </a:spcAft>
              <a:buClr>
                <a:srgbClr val="000000"/>
              </a:buClr>
              <a:buSzPct val="100000"/>
              <a:buFont typeface="Arial"/>
              <a:buNone/>
            </a:pPr>
            <a:r>
              <a:t/>
            </a:r>
            <a:endParaRPr sz="2000">
              <a:solidFill>
                <a:schemeClr val="dk1"/>
              </a:solidFill>
              <a:latin typeface="Arial"/>
              <a:ea typeface="Arial"/>
              <a:cs typeface="Arial"/>
              <a:sym typeface="Arial"/>
            </a:endParaRPr>
          </a:p>
          <a:p>
            <a:pPr indent="-228600" lvl="0" marL="342900" rtl="0" algn="l">
              <a:lnSpc>
                <a:spcPct val="90000"/>
              </a:lnSpc>
              <a:spcBef>
                <a:spcPts val="600"/>
              </a:spcBef>
              <a:spcAft>
                <a:spcPts val="0"/>
              </a:spcAft>
              <a:buClr>
                <a:schemeClr val="dk1"/>
              </a:buClr>
              <a:buSzPct val="100000"/>
              <a:buFont typeface="Arial"/>
              <a:buChar char="•"/>
            </a:pPr>
            <a:r>
              <a:rPr lang="en-US" sz="2000">
                <a:solidFill>
                  <a:schemeClr val="dk1"/>
                </a:solidFill>
                <a:latin typeface="Arial"/>
                <a:ea typeface="Arial"/>
                <a:cs typeface="Arial"/>
                <a:sym typeface="Arial"/>
              </a:rPr>
              <a:t>Post high school expectations - stereotypical jobs at sub-minimum wages - sheltered employment.</a:t>
            </a:r>
            <a:endParaRPr/>
          </a:p>
          <a:p>
            <a:pPr indent="-140525" lvl="0" marL="342900" rtl="0" algn="l">
              <a:lnSpc>
                <a:spcPct val="90000"/>
              </a:lnSpc>
              <a:spcBef>
                <a:spcPts val="600"/>
              </a:spcBef>
              <a:spcAft>
                <a:spcPts val="0"/>
              </a:spcAft>
              <a:buClr>
                <a:srgbClr val="000000"/>
              </a:buClr>
              <a:buSzPct val="100000"/>
              <a:buFont typeface="Arial"/>
              <a:buNone/>
            </a:pPr>
            <a:r>
              <a:t/>
            </a:r>
            <a:endParaRPr sz="1500">
              <a:solidFill>
                <a:schemeClr val="dk1"/>
              </a:solidFill>
              <a:latin typeface="Arial"/>
              <a:ea typeface="Arial"/>
              <a:cs typeface="Arial"/>
              <a:sym typeface="Arial"/>
            </a:endParaRPr>
          </a:p>
          <a:p>
            <a:pPr indent="-140525" lvl="0" marL="342900" rtl="0" algn="l">
              <a:lnSpc>
                <a:spcPct val="90000"/>
              </a:lnSpc>
              <a:spcBef>
                <a:spcPts val="600"/>
              </a:spcBef>
              <a:spcAft>
                <a:spcPts val="0"/>
              </a:spcAft>
              <a:buClr>
                <a:srgbClr val="000000"/>
              </a:buClr>
              <a:buSzPct val="100000"/>
              <a:buFont typeface="Arial"/>
              <a:buNone/>
            </a:pPr>
            <a:r>
              <a:t/>
            </a:r>
            <a:endParaRPr sz="1500">
              <a:solidFill>
                <a:schemeClr val="dk1"/>
              </a:solidFill>
              <a:latin typeface="Arial"/>
              <a:ea typeface="Arial"/>
              <a:cs typeface="Arial"/>
              <a:sym typeface="Arial"/>
            </a:endParaRPr>
          </a:p>
          <a:p>
            <a:pPr indent="-140525" lvl="0" marL="342900" rtl="0" algn="l">
              <a:lnSpc>
                <a:spcPct val="90000"/>
              </a:lnSpc>
              <a:spcBef>
                <a:spcPts val="600"/>
              </a:spcBef>
              <a:spcAft>
                <a:spcPts val="0"/>
              </a:spcAft>
              <a:buClr>
                <a:srgbClr val="000000"/>
              </a:buClr>
              <a:buSzPct val="100000"/>
              <a:buFont typeface="Arial"/>
              <a:buNone/>
            </a:pPr>
            <a:r>
              <a:t/>
            </a:r>
            <a:endParaRPr sz="1500">
              <a:solidFill>
                <a:schemeClr val="dk1"/>
              </a:solidFill>
              <a:latin typeface="Arial"/>
              <a:ea typeface="Arial"/>
              <a:cs typeface="Arial"/>
              <a:sym typeface="Arial"/>
            </a:endParaRPr>
          </a:p>
          <a:p>
            <a:pPr indent="-140525" lvl="0" marL="342900" rtl="0" algn="l">
              <a:lnSpc>
                <a:spcPct val="90000"/>
              </a:lnSpc>
              <a:spcBef>
                <a:spcPts val="600"/>
              </a:spcBef>
              <a:spcAft>
                <a:spcPts val="0"/>
              </a:spcAft>
              <a:buClr>
                <a:srgbClr val="000000"/>
              </a:buClr>
              <a:buSzPct val="100000"/>
              <a:buFont typeface="Arial"/>
              <a:buNone/>
            </a:pPr>
            <a:r>
              <a:t/>
            </a:r>
            <a:endParaRPr sz="1500">
              <a:solidFill>
                <a:schemeClr val="dk1"/>
              </a:solidFill>
              <a:latin typeface="Arial"/>
              <a:ea typeface="Arial"/>
              <a:cs typeface="Arial"/>
              <a:sym typeface="Arial"/>
            </a:endParaRPr>
          </a:p>
          <a:p>
            <a:pPr indent="0" lvl="0" marL="0" rtl="0" algn="l">
              <a:lnSpc>
                <a:spcPct val="90000"/>
              </a:lnSpc>
              <a:spcBef>
                <a:spcPts val="600"/>
              </a:spcBef>
              <a:spcAft>
                <a:spcPts val="0"/>
              </a:spcAft>
              <a:buClr>
                <a:srgbClr val="000000"/>
              </a:buClr>
              <a:buSzPct val="100000"/>
              <a:buNone/>
            </a:pPr>
            <a:r>
              <a:t/>
            </a:r>
            <a:endParaRPr sz="1500">
              <a:solidFill>
                <a:schemeClr val="dk1"/>
              </a:solidFill>
              <a:latin typeface="Arial"/>
              <a:ea typeface="Arial"/>
              <a:cs typeface="Arial"/>
              <a:sym typeface="Arial"/>
            </a:endParaRPr>
          </a:p>
          <a:p>
            <a:pPr indent="0" lvl="0" marL="0" rtl="0" algn="l">
              <a:lnSpc>
                <a:spcPct val="90000"/>
              </a:lnSpc>
              <a:spcBef>
                <a:spcPts val="600"/>
              </a:spcBef>
              <a:spcAft>
                <a:spcPts val="0"/>
              </a:spcAft>
              <a:buClr>
                <a:srgbClr val="000000"/>
              </a:buClr>
              <a:buSzPct val="100000"/>
              <a:buNone/>
            </a:pPr>
            <a:r>
              <a:t/>
            </a:r>
            <a:endParaRPr sz="1500">
              <a:solidFill>
                <a:schemeClr val="dk1"/>
              </a:solidFill>
              <a:latin typeface="Arial"/>
              <a:ea typeface="Arial"/>
              <a:cs typeface="Arial"/>
              <a:sym typeface="Arial"/>
            </a:endParaRPr>
          </a:p>
          <a:p>
            <a:pPr indent="0" lvl="0" marL="0" rtl="0" algn="l">
              <a:lnSpc>
                <a:spcPct val="90000"/>
              </a:lnSpc>
              <a:spcBef>
                <a:spcPts val="600"/>
              </a:spcBef>
              <a:spcAft>
                <a:spcPts val="0"/>
              </a:spcAft>
              <a:buClr>
                <a:srgbClr val="000000"/>
              </a:buClr>
              <a:buSzPct val="100000"/>
              <a:buNone/>
            </a:pPr>
            <a:r>
              <a:t/>
            </a:r>
            <a:endParaRPr sz="1500">
              <a:solidFill>
                <a:schemeClr val="dk1"/>
              </a:solidFill>
              <a:latin typeface="Arial"/>
              <a:ea typeface="Arial"/>
              <a:cs typeface="Arial"/>
              <a:sym typeface="Arial"/>
            </a:endParaRPr>
          </a:p>
          <a:p>
            <a:pPr indent="0" lvl="0" marL="0" rtl="0" algn="l">
              <a:lnSpc>
                <a:spcPct val="90000"/>
              </a:lnSpc>
              <a:spcBef>
                <a:spcPts val="600"/>
              </a:spcBef>
              <a:spcAft>
                <a:spcPts val="0"/>
              </a:spcAft>
              <a:buClr>
                <a:srgbClr val="000000"/>
              </a:buClr>
              <a:buSzPct val="100000"/>
              <a:buNone/>
            </a:pPr>
            <a:r>
              <a:t/>
            </a:r>
            <a:endParaRPr sz="1500">
              <a:solidFill>
                <a:schemeClr val="dk1"/>
              </a:solidFill>
              <a:latin typeface="Arial"/>
              <a:ea typeface="Arial"/>
              <a:cs typeface="Arial"/>
              <a:sym typeface="Arial"/>
            </a:endParaRPr>
          </a:p>
          <a:p>
            <a:pPr indent="0" lvl="0" marL="0" rtl="0" algn="l">
              <a:lnSpc>
                <a:spcPct val="90000"/>
              </a:lnSpc>
              <a:spcBef>
                <a:spcPts val="600"/>
              </a:spcBef>
              <a:spcAft>
                <a:spcPts val="0"/>
              </a:spcAft>
              <a:buClr>
                <a:srgbClr val="000000"/>
              </a:buClr>
              <a:buSzPct val="100000"/>
              <a:buNone/>
            </a:pPr>
            <a:r>
              <a:t/>
            </a:r>
            <a:endParaRPr sz="1500">
              <a:solidFill>
                <a:schemeClr val="dk1"/>
              </a:solidFill>
              <a:latin typeface="Arial"/>
              <a:ea typeface="Arial"/>
              <a:cs typeface="Arial"/>
              <a:sym typeface="Arial"/>
            </a:endParaRPr>
          </a:p>
          <a:p>
            <a:pPr indent="0" lvl="0" marL="0" rtl="0" algn="l">
              <a:lnSpc>
                <a:spcPct val="90000"/>
              </a:lnSpc>
              <a:spcBef>
                <a:spcPts val="600"/>
              </a:spcBef>
              <a:spcAft>
                <a:spcPts val="0"/>
              </a:spcAft>
              <a:buClr>
                <a:schemeClr val="dk1"/>
              </a:buClr>
              <a:buSzPct val="100000"/>
              <a:buNone/>
            </a:pPr>
            <a:r>
              <a:rPr lang="en-US" sz="1500">
                <a:solidFill>
                  <a:schemeClr val="dk1"/>
                </a:solidFill>
                <a:latin typeface="Arial"/>
                <a:ea typeface="Arial"/>
                <a:cs typeface="Arial"/>
                <a:sym typeface="Arial"/>
              </a:rPr>
              <a:t>U.S. Department of Education, 2004; Wills &amp; Leucking, 2003; Cameto, et al., 2004; Inge &amp; Moon, 2006)</a:t>
            </a:r>
            <a:endParaRPr/>
          </a:p>
          <a:p>
            <a:pPr indent="-140525" lvl="0" marL="342900" rtl="0" algn="l">
              <a:lnSpc>
                <a:spcPct val="90000"/>
              </a:lnSpc>
              <a:spcBef>
                <a:spcPts val="600"/>
              </a:spcBef>
              <a:spcAft>
                <a:spcPts val="0"/>
              </a:spcAft>
              <a:buClr>
                <a:srgbClr val="000000"/>
              </a:buClr>
              <a:buSzPct val="100000"/>
              <a:buFont typeface="Arial"/>
              <a:buNone/>
            </a:pPr>
            <a:r>
              <a:t/>
            </a:r>
            <a:endParaRPr sz="1500">
              <a:solidFill>
                <a:schemeClr val="dk1"/>
              </a:solidFill>
              <a:latin typeface="Arial"/>
              <a:ea typeface="Arial"/>
              <a:cs typeface="Arial"/>
              <a:sym typeface="Arial"/>
            </a:endParaRPr>
          </a:p>
        </p:txBody>
      </p:sp>
      <p:sp>
        <p:nvSpPr>
          <p:cNvPr id="81" name="Google Shape;81;p4"/>
          <p:cNvSpPr/>
          <p:nvPr/>
        </p:nvSpPr>
        <p:spPr>
          <a:xfrm>
            <a:off x="7189435" y="0"/>
            <a:ext cx="1954565"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sp>
        <p:nvSpPr>
          <p:cNvPr id="82" name="Google Shape;82;p4"/>
          <p:cNvSpPr/>
          <p:nvPr/>
        </p:nvSpPr>
        <p:spPr>
          <a:xfrm>
            <a:off x="6129567" y="2369132"/>
            <a:ext cx="2119736" cy="2119736"/>
          </a:xfrm>
          <a:prstGeom prst="ellipse">
            <a:avLst/>
          </a:prstGeom>
          <a:solidFill>
            <a:srgbClr val="FFFFFF"/>
          </a:solidFill>
          <a:ln cap="flat" cmpd="sng" w="222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descr="Schoolhouse" id="83" name="Google Shape;83;p4"/>
          <p:cNvPicPr preferRelativeResize="0"/>
          <p:nvPr/>
        </p:nvPicPr>
        <p:blipFill rotWithShape="1">
          <a:blip r:embed="rId3">
            <a:alphaModFix/>
          </a:blip>
          <a:srcRect b="0" l="0" r="0" t="0"/>
          <a:stretch/>
        </p:blipFill>
        <p:spPr>
          <a:xfrm>
            <a:off x="6624964" y="2865141"/>
            <a:ext cx="1143455" cy="1143455"/>
          </a:xfrm>
          <a:prstGeom prst="rect">
            <a:avLst/>
          </a:prstGeom>
          <a:noFill/>
          <a:ln>
            <a:noFill/>
          </a:ln>
        </p:spPr>
      </p:pic>
      <p:pic>
        <p:nvPicPr>
          <p:cNvPr descr="A picture containing text, sign, clipart&#10;&#10;Description automatically generated" id="84" name="Google Shape;84;p4"/>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5"/>
          <p:cNvSpPr txBox="1"/>
          <p:nvPr>
            <p:ph type="title"/>
          </p:nvPr>
        </p:nvSpPr>
        <p:spPr>
          <a:xfrm>
            <a:off x="840699" y="687480"/>
            <a:ext cx="5605629"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Font typeface="Arial"/>
              <a:buNone/>
            </a:pPr>
            <a:r>
              <a:rPr lang="en-US" sz="3000">
                <a:solidFill>
                  <a:schemeClr val="dk1"/>
                </a:solidFill>
                <a:latin typeface="Arial"/>
                <a:ea typeface="Arial"/>
                <a:cs typeface="Arial"/>
                <a:sym typeface="Arial"/>
              </a:rPr>
              <a:t>What Do Students with Disabilities Need? </a:t>
            </a:r>
            <a:endParaRPr/>
          </a:p>
        </p:txBody>
      </p:sp>
      <p:sp>
        <p:nvSpPr>
          <p:cNvPr id="90" name="Google Shape;90;p5"/>
          <p:cNvSpPr txBox="1"/>
          <p:nvPr>
            <p:ph idx="1" type="body"/>
          </p:nvPr>
        </p:nvSpPr>
        <p:spPr>
          <a:xfrm>
            <a:off x="852321" y="2227943"/>
            <a:ext cx="5033221" cy="3788227"/>
          </a:xfrm>
          <a:prstGeom prst="rect">
            <a:avLst/>
          </a:prstGeom>
          <a:noFill/>
          <a:ln>
            <a:noFill/>
          </a:ln>
        </p:spPr>
        <p:txBody>
          <a:bodyPr anchorCtr="0" anchor="ctr" bIns="45700" lIns="91425" spcFirstLastPara="1" rIns="91425" wrap="square" tIns="45700">
            <a:normAutofit/>
          </a:bodyPr>
          <a:lstStyle/>
          <a:p>
            <a:pPr indent="-228600" lvl="0" marL="342900" rtl="0" algn="l">
              <a:lnSpc>
                <a:spcPct val="90000"/>
              </a:lnSpc>
              <a:spcBef>
                <a:spcPts val="0"/>
              </a:spcBef>
              <a:spcAft>
                <a:spcPts val="0"/>
              </a:spcAft>
              <a:buClr>
                <a:schemeClr val="dk1"/>
              </a:buClr>
              <a:buSzPts val="1600"/>
              <a:buFont typeface="Arial"/>
              <a:buChar char="•"/>
            </a:pPr>
            <a:r>
              <a:rPr lang="en-US" sz="1600">
                <a:solidFill>
                  <a:schemeClr val="dk1"/>
                </a:solidFill>
                <a:latin typeface="Arial"/>
                <a:ea typeface="Arial"/>
                <a:cs typeface="Arial"/>
                <a:sym typeface="Arial"/>
              </a:rPr>
              <a:t>The Transition from school to postsecondary, employment and community living is challenging for many students, this is particularly true for students who experience disability and even truer yet for students who experience significant disabilities. </a:t>
            </a:r>
            <a:endParaRPr/>
          </a:p>
          <a:p>
            <a:pPr indent="-228600" lvl="0" marL="342900" rtl="0" algn="l">
              <a:lnSpc>
                <a:spcPct val="90000"/>
              </a:lnSpc>
              <a:spcBef>
                <a:spcPts val="700"/>
              </a:spcBef>
              <a:spcAft>
                <a:spcPts val="0"/>
              </a:spcAft>
              <a:buClr>
                <a:schemeClr val="dk1"/>
              </a:buClr>
              <a:buSzPts val="1600"/>
              <a:buFont typeface="Arial"/>
              <a:buChar char="•"/>
            </a:pPr>
            <a:r>
              <a:rPr lang="en-US" sz="1600">
                <a:solidFill>
                  <a:schemeClr val="dk1"/>
                </a:solidFill>
                <a:latin typeface="Arial"/>
                <a:ea typeface="Arial"/>
                <a:cs typeface="Arial"/>
                <a:sym typeface="Arial"/>
              </a:rPr>
              <a:t>All students, regardless of disability, need access to a high-quality education, exposure to the world of work including the chance to participate in work experiences, opportunities to develop leadership and advocacy skills, connections to caring adults, safe places they can interact with their peers, and access to support services and accommodations that can allow them to transition from youth to adulthood. (NCWD-Youth, Guideposts for Success)</a:t>
            </a:r>
            <a:endParaRPr/>
          </a:p>
          <a:p>
            <a:pPr indent="-127000" lvl="0" marL="342900" rtl="0" algn="l">
              <a:lnSpc>
                <a:spcPct val="90000"/>
              </a:lnSpc>
              <a:spcBef>
                <a:spcPts val="700"/>
              </a:spcBef>
              <a:spcAft>
                <a:spcPts val="0"/>
              </a:spcAft>
              <a:buClr>
                <a:srgbClr val="000000"/>
              </a:buClr>
              <a:buSzPts val="1600"/>
              <a:buFont typeface="Arial"/>
              <a:buNone/>
            </a:pPr>
            <a:r>
              <a:t/>
            </a:r>
            <a:endParaRPr sz="1600">
              <a:solidFill>
                <a:schemeClr val="dk1"/>
              </a:solidFill>
              <a:latin typeface="Arial"/>
              <a:ea typeface="Arial"/>
              <a:cs typeface="Arial"/>
              <a:sym typeface="Arial"/>
            </a:endParaRPr>
          </a:p>
        </p:txBody>
      </p:sp>
      <p:sp>
        <p:nvSpPr>
          <p:cNvPr id="91" name="Google Shape;91;p5"/>
          <p:cNvSpPr/>
          <p:nvPr/>
        </p:nvSpPr>
        <p:spPr>
          <a:xfrm>
            <a:off x="7189435" y="0"/>
            <a:ext cx="1954565"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sp>
        <p:nvSpPr>
          <p:cNvPr id="92" name="Google Shape;92;p5"/>
          <p:cNvSpPr/>
          <p:nvPr/>
        </p:nvSpPr>
        <p:spPr>
          <a:xfrm>
            <a:off x="6129567" y="2369132"/>
            <a:ext cx="2119736" cy="2119736"/>
          </a:xfrm>
          <a:prstGeom prst="ellipse">
            <a:avLst/>
          </a:prstGeom>
          <a:solidFill>
            <a:srgbClr val="FFFFFF"/>
          </a:solidFill>
          <a:ln cap="flat" cmpd="sng" w="222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descr="Education" id="93" name="Google Shape;93;p5"/>
          <p:cNvPicPr preferRelativeResize="0"/>
          <p:nvPr/>
        </p:nvPicPr>
        <p:blipFill rotWithShape="1">
          <a:blip r:embed="rId3">
            <a:alphaModFix/>
          </a:blip>
          <a:srcRect b="0" l="0" r="0" t="0"/>
          <a:stretch/>
        </p:blipFill>
        <p:spPr>
          <a:xfrm>
            <a:off x="6624964" y="2865141"/>
            <a:ext cx="1143455" cy="1143455"/>
          </a:xfrm>
          <a:prstGeom prst="rect">
            <a:avLst/>
          </a:prstGeom>
          <a:noFill/>
          <a:ln>
            <a:noFill/>
          </a:ln>
        </p:spPr>
      </p:pic>
      <p:pic>
        <p:nvPicPr>
          <p:cNvPr descr="A picture containing text, sign, clipart&#10;&#10;Description automatically generated" id="94" name="Google Shape;94;p5"/>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8" name="Shape 98"/>
        <p:cNvGrpSpPr/>
        <p:nvPr/>
      </p:nvGrpSpPr>
      <p:grpSpPr>
        <a:xfrm>
          <a:off x="0" y="0"/>
          <a:ext cx="0" cy="0"/>
          <a:chOff x="0" y="0"/>
          <a:chExt cx="0" cy="0"/>
        </a:xfrm>
      </p:grpSpPr>
      <p:sp>
        <p:nvSpPr>
          <p:cNvPr id="99" name="Google Shape;99;p6"/>
          <p:cNvSpPr txBox="1"/>
          <p:nvPr>
            <p:ph type="title"/>
          </p:nvPr>
        </p:nvSpPr>
        <p:spPr>
          <a:xfrm>
            <a:off x="840699" y="687480"/>
            <a:ext cx="5605629"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Font typeface="Arial"/>
              <a:buNone/>
            </a:pPr>
            <a:r>
              <a:rPr lang="en-US" sz="3000">
                <a:solidFill>
                  <a:schemeClr val="dk1"/>
                </a:solidFill>
                <a:latin typeface="Arial"/>
                <a:ea typeface="Arial"/>
                <a:cs typeface="Arial"/>
                <a:sym typeface="Arial"/>
              </a:rPr>
              <a:t>What Do Students with Disabilities Need? -2 </a:t>
            </a:r>
            <a:endParaRPr/>
          </a:p>
        </p:txBody>
      </p:sp>
      <p:sp>
        <p:nvSpPr>
          <p:cNvPr id="100" name="Google Shape;100;p6"/>
          <p:cNvSpPr txBox="1"/>
          <p:nvPr>
            <p:ph idx="1" type="body"/>
          </p:nvPr>
        </p:nvSpPr>
        <p:spPr>
          <a:xfrm>
            <a:off x="852321" y="2227943"/>
            <a:ext cx="5033221" cy="3788227"/>
          </a:xfrm>
          <a:prstGeom prst="rect">
            <a:avLst/>
          </a:prstGeom>
          <a:noFill/>
          <a:ln>
            <a:noFill/>
          </a:ln>
        </p:spPr>
        <p:txBody>
          <a:bodyPr anchorCtr="0" anchor="ctr" bIns="45700" lIns="91425" spcFirstLastPara="1" rIns="91425" wrap="square" tIns="45700">
            <a:normAutofit/>
          </a:bodyPr>
          <a:lstStyle/>
          <a:p>
            <a:pPr indent="-228600" lvl="0" marL="342900" rtl="0" algn="l">
              <a:lnSpc>
                <a:spcPct val="90000"/>
              </a:lnSpc>
              <a:spcBef>
                <a:spcPts val="0"/>
              </a:spcBef>
              <a:spcAft>
                <a:spcPts val="0"/>
              </a:spcAft>
              <a:buClr>
                <a:schemeClr val="dk1"/>
              </a:buClr>
              <a:buSzPts val="1900"/>
              <a:buFont typeface="Arial"/>
              <a:buChar char="•"/>
            </a:pPr>
            <a:r>
              <a:rPr lang="en-US" sz="1900">
                <a:solidFill>
                  <a:schemeClr val="dk1"/>
                </a:solidFill>
                <a:latin typeface="Arial"/>
                <a:ea typeface="Arial"/>
                <a:cs typeface="Arial"/>
                <a:sym typeface="Arial"/>
              </a:rPr>
              <a:t>In addition to what all students need, students with disabilities need access to quality transition planning, inclusive of work exposure and experience that aligns itself with the interests, preferences, skills and support needs of the student. </a:t>
            </a:r>
            <a:endParaRPr/>
          </a:p>
          <a:p>
            <a:pPr indent="-228600" lvl="0" marL="342900" rtl="0" algn="l">
              <a:lnSpc>
                <a:spcPct val="90000"/>
              </a:lnSpc>
              <a:spcBef>
                <a:spcPts val="700"/>
              </a:spcBef>
              <a:spcAft>
                <a:spcPts val="0"/>
              </a:spcAft>
              <a:buClr>
                <a:schemeClr val="dk1"/>
              </a:buClr>
              <a:buSzPts val="1900"/>
              <a:buFont typeface="Arial"/>
              <a:buChar char="•"/>
            </a:pPr>
            <a:r>
              <a:rPr lang="en-US" sz="1900">
                <a:solidFill>
                  <a:schemeClr val="dk1"/>
                </a:solidFill>
                <a:latin typeface="Arial"/>
                <a:ea typeface="Arial"/>
                <a:cs typeface="Arial"/>
                <a:sym typeface="Arial"/>
              </a:rPr>
              <a:t>Competitive Integrated Employment (CIE), real work for real pay is the gold standard of transition outcomes for students with disabilities. (National Technical Assistance Center on Transition (2017). Competitive Integrated Employment Toolkit, 2017. </a:t>
            </a:r>
            <a:endParaRPr/>
          </a:p>
          <a:p>
            <a:pPr indent="-107950" lvl="0" marL="342900" rtl="0" algn="l">
              <a:lnSpc>
                <a:spcPct val="90000"/>
              </a:lnSpc>
              <a:spcBef>
                <a:spcPts val="70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p:txBody>
      </p:sp>
      <p:sp>
        <p:nvSpPr>
          <p:cNvPr id="101" name="Google Shape;101;p6"/>
          <p:cNvSpPr/>
          <p:nvPr/>
        </p:nvSpPr>
        <p:spPr>
          <a:xfrm>
            <a:off x="7189435" y="0"/>
            <a:ext cx="1954565"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sp>
        <p:nvSpPr>
          <p:cNvPr id="102" name="Google Shape;102;p6"/>
          <p:cNvSpPr/>
          <p:nvPr/>
        </p:nvSpPr>
        <p:spPr>
          <a:xfrm>
            <a:off x="6129567" y="2369132"/>
            <a:ext cx="2119736" cy="2119736"/>
          </a:xfrm>
          <a:prstGeom prst="ellipse">
            <a:avLst/>
          </a:prstGeom>
          <a:solidFill>
            <a:srgbClr val="FFFFFF"/>
          </a:solidFill>
          <a:ln cap="flat" cmpd="sng" w="222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descr="Education" id="103" name="Google Shape;103;p6"/>
          <p:cNvPicPr preferRelativeResize="0"/>
          <p:nvPr/>
        </p:nvPicPr>
        <p:blipFill rotWithShape="1">
          <a:blip r:embed="rId3">
            <a:alphaModFix/>
          </a:blip>
          <a:srcRect b="0" l="0" r="0" t="0"/>
          <a:stretch/>
        </p:blipFill>
        <p:spPr>
          <a:xfrm>
            <a:off x="6624964" y="2865141"/>
            <a:ext cx="1143455" cy="1143455"/>
          </a:xfrm>
          <a:prstGeom prst="rect">
            <a:avLst/>
          </a:prstGeom>
          <a:noFill/>
          <a:ln>
            <a:noFill/>
          </a:ln>
        </p:spPr>
      </p:pic>
      <p:pic>
        <p:nvPicPr>
          <p:cNvPr descr="A picture containing text, sign, clipart&#10;&#10;Description automatically generated" id="104" name="Google Shape;104;p6"/>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 name="Shape 108"/>
        <p:cNvGrpSpPr/>
        <p:nvPr/>
      </p:nvGrpSpPr>
      <p:grpSpPr>
        <a:xfrm>
          <a:off x="0" y="0"/>
          <a:ext cx="0" cy="0"/>
          <a:chOff x="0" y="0"/>
          <a:chExt cx="0" cy="0"/>
        </a:xfrm>
      </p:grpSpPr>
      <p:sp>
        <p:nvSpPr>
          <p:cNvPr id="109" name="Google Shape;109;p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 name="Google Shape;110;p7"/>
          <p:cNvSpPr txBox="1"/>
          <p:nvPr>
            <p:ph type="title"/>
          </p:nvPr>
        </p:nvSpPr>
        <p:spPr>
          <a:xfrm>
            <a:off x="459486" y="1078992"/>
            <a:ext cx="4701577" cy="153619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500"/>
              <a:buFont typeface="Arial"/>
              <a:buNone/>
            </a:pPr>
            <a:r>
              <a:rPr lang="en-US" sz="4500">
                <a:solidFill>
                  <a:schemeClr val="dk1"/>
                </a:solidFill>
              </a:rPr>
              <a:t>Strengths Based </a:t>
            </a:r>
            <a:endParaRPr/>
          </a:p>
        </p:txBody>
      </p:sp>
      <p:sp>
        <p:nvSpPr>
          <p:cNvPr id="111" name="Google Shape;111;p7"/>
          <p:cNvSpPr/>
          <p:nvPr/>
        </p:nvSpPr>
        <p:spPr>
          <a:xfrm rot="5400000">
            <a:off x="630758" y="431969"/>
            <a:ext cx="73152" cy="41148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2" name="Google Shape;112;p7"/>
          <p:cNvSpPr/>
          <p:nvPr/>
        </p:nvSpPr>
        <p:spPr>
          <a:xfrm>
            <a:off x="463879" y="2935541"/>
            <a:ext cx="466344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3" name="Google Shape;113;p7"/>
          <p:cNvSpPr txBox="1"/>
          <p:nvPr>
            <p:ph idx="1" type="body"/>
          </p:nvPr>
        </p:nvSpPr>
        <p:spPr>
          <a:xfrm>
            <a:off x="461593" y="3355848"/>
            <a:ext cx="4701578" cy="2825496"/>
          </a:xfrm>
          <a:prstGeom prst="rect">
            <a:avLst/>
          </a:prstGeom>
          <a:noFill/>
          <a:ln>
            <a:noFill/>
          </a:ln>
        </p:spPr>
        <p:txBody>
          <a:bodyPr anchorCtr="0" anchor="t" bIns="45700" lIns="91425" spcFirstLastPara="1" rIns="91425" wrap="square" tIns="45700">
            <a:normAutofit/>
          </a:bodyPr>
          <a:lstStyle/>
          <a:p>
            <a:pPr indent="-228600" lvl="0" marL="342900" rtl="0" algn="l">
              <a:lnSpc>
                <a:spcPct val="90000"/>
              </a:lnSpc>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Reframe perceptions of students with significant disabilities </a:t>
            </a:r>
            <a:endParaRPr/>
          </a:p>
          <a:p>
            <a:pPr indent="-228600" lvl="0" marL="342900" rtl="0" algn="l">
              <a:lnSpc>
                <a:spcPct val="90000"/>
              </a:lnSpc>
              <a:spcBef>
                <a:spcPts val="600"/>
              </a:spcBef>
              <a:spcAft>
                <a:spcPts val="0"/>
              </a:spcAft>
              <a:buClr>
                <a:schemeClr val="dk1"/>
              </a:buClr>
              <a:buSzPts val="1800"/>
              <a:buFont typeface="Arial"/>
              <a:buChar char="•"/>
            </a:pPr>
            <a:r>
              <a:rPr lang="en-US" sz="1800">
                <a:solidFill>
                  <a:schemeClr val="dk1"/>
                </a:solidFill>
                <a:latin typeface="Arial"/>
                <a:ea typeface="Arial"/>
                <a:cs typeface="Arial"/>
                <a:sym typeface="Arial"/>
              </a:rPr>
              <a:t>Focus on preferences and what a person can do, not what they can’t </a:t>
            </a:r>
            <a:endParaRPr/>
          </a:p>
          <a:p>
            <a:pPr indent="-228600" lvl="0" marL="342900" rtl="0" algn="l">
              <a:lnSpc>
                <a:spcPct val="90000"/>
              </a:lnSpc>
              <a:spcBef>
                <a:spcPts val="600"/>
              </a:spcBef>
              <a:spcAft>
                <a:spcPts val="0"/>
              </a:spcAft>
              <a:buClr>
                <a:schemeClr val="dk1"/>
              </a:buClr>
              <a:buSzPts val="1800"/>
              <a:buFont typeface="Arial"/>
              <a:buChar char="•"/>
            </a:pPr>
            <a:r>
              <a:rPr lang="en-US" sz="1800">
                <a:solidFill>
                  <a:schemeClr val="dk1"/>
                </a:solidFill>
                <a:latin typeface="Arial"/>
                <a:ea typeface="Arial"/>
                <a:cs typeface="Arial"/>
                <a:sym typeface="Arial"/>
              </a:rPr>
              <a:t>Shifts emphasis to adding value, not what needs to be fixed  </a:t>
            </a:r>
            <a:endParaRPr/>
          </a:p>
          <a:p>
            <a:pPr indent="-228600" lvl="0" marL="342900" rtl="0" algn="l">
              <a:lnSpc>
                <a:spcPct val="90000"/>
              </a:lnSpc>
              <a:spcBef>
                <a:spcPts val="600"/>
              </a:spcBef>
              <a:spcAft>
                <a:spcPts val="0"/>
              </a:spcAft>
              <a:buClr>
                <a:schemeClr val="dk1"/>
              </a:buClr>
              <a:buSzPts val="1800"/>
              <a:buFont typeface="Arial"/>
              <a:buChar char="•"/>
            </a:pPr>
            <a:r>
              <a:rPr lang="en-US" sz="1800">
                <a:solidFill>
                  <a:schemeClr val="dk1"/>
                </a:solidFill>
                <a:latin typeface="Arial"/>
                <a:ea typeface="Arial"/>
                <a:cs typeface="Arial"/>
                <a:sym typeface="Arial"/>
              </a:rPr>
              <a:t>Able to target employment settings where job seeker’s unique characteristics and skills will be assets - where they will fit in and make friends </a:t>
            </a:r>
            <a:endParaRPr/>
          </a:p>
          <a:p>
            <a:pPr indent="-114300" lvl="0" marL="342900" rtl="0" algn="l">
              <a:lnSpc>
                <a:spcPct val="90000"/>
              </a:lnSpc>
              <a:spcBef>
                <a:spcPts val="600"/>
              </a:spcBef>
              <a:spcAft>
                <a:spcPts val="0"/>
              </a:spcAft>
              <a:buClr>
                <a:srgbClr val="000000"/>
              </a:buClr>
              <a:buSzPts val="1800"/>
              <a:buFont typeface="Arial"/>
              <a:buNone/>
            </a:pPr>
            <a:r>
              <a:t/>
            </a:r>
            <a:endParaRPr sz="1800">
              <a:solidFill>
                <a:schemeClr val="dk1"/>
              </a:solidFill>
              <a:latin typeface="Arial"/>
              <a:ea typeface="Arial"/>
              <a:cs typeface="Arial"/>
              <a:sym typeface="Arial"/>
            </a:endParaRPr>
          </a:p>
        </p:txBody>
      </p:sp>
      <p:pic>
        <p:nvPicPr>
          <p:cNvPr descr="A group of multi coloured wooden stick figures" id="114" name="Google Shape;114;p7"/>
          <p:cNvPicPr preferRelativeResize="0"/>
          <p:nvPr/>
        </p:nvPicPr>
        <p:blipFill rotWithShape="1">
          <a:blip r:embed="rId3">
            <a:alphaModFix/>
          </a:blip>
          <a:srcRect b="0" l="25863" r="39996" t="0"/>
          <a:stretch/>
        </p:blipFill>
        <p:spPr>
          <a:xfrm>
            <a:off x="5763004" y="10"/>
            <a:ext cx="3380995" cy="6857990"/>
          </a:xfrm>
          <a:prstGeom prst="rect">
            <a:avLst/>
          </a:prstGeom>
          <a:noFill/>
          <a:ln>
            <a:noFill/>
          </a:ln>
        </p:spPr>
      </p:pic>
      <p:pic>
        <p:nvPicPr>
          <p:cNvPr descr="A picture containing text, sign, clipart&#10;&#10;Description automatically generated" id="115" name="Google Shape;115;p7"/>
          <p:cNvPicPr preferRelativeResize="0"/>
          <p:nvPr/>
        </p:nvPicPr>
        <p:blipFill rotWithShape="1">
          <a:blip r:embed="rId4">
            <a:alphaModFix/>
          </a:blip>
          <a:srcRect b="0" l="0" r="0" t="0"/>
          <a:stretch/>
        </p:blipFill>
        <p:spPr>
          <a:xfrm>
            <a:off x="7890806" y="6435290"/>
            <a:ext cx="1146661" cy="33165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9" name="Shape 119"/>
        <p:cNvGrpSpPr/>
        <p:nvPr/>
      </p:nvGrpSpPr>
      <p:grpSpPr>
        <a:xfrm>
          <a:off x="0" y="0"/>
          <a:ext cx="0" cy="0"/>
          <a:chOff x="0" y="0"/>
          <a:chExt cx="0" cy="0"/>
        </a:xfrm>
      </p:grpSpPr>
      <p:sp>
        <p:nvSpPr>
          <p:cNvPr id="120" name="Google Shape;120;p8"/>
          <p:cNvSpPr/>
          <p:nvPr/>
        </p:nvSpPr>
        <p:spPr>
          <a:xfrm>
            <a:off x="0" y="0"/>
            <a:ext cx="9144000" cy="6858000"/>
          </a:xfrm>
          <a:prstGeom prst="rect">
            <a:avLst/>
          </a:prstGeom>
          <a:solidFill>
            <a:srgbClr val="EAF1D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21" name="Google Shape;121;p8"/>
          <p:cNvGrpSpPr/>
          <p:nvPr/>
        </p:nvGrpSpPr>
        <p:grpSpPr>
          <a:xfrm>
            <a:off x="0" y="-1"/>
            <a:ext cx="9143998" cy="4267200"/>
            <a:chOff x="7467600" y="0"/>
            <a:chExt cx="4724400" cy="6858000"/>
          </a:xfrm>
        </p:grpSpPr>
        <p:sp>
          <p:nvSpPr>
            <p:cNvPr id="122" name="Google Shape;122;p8"/>
            <p:cNvSpPr/>
            <p:nvPr/>
          </p:nvSpPr>
          <p:spPr>
            <a:xfrm>
              <a:off x="7467600" y="0"/>
              <a:ext cx="4724400" cy="6858000"/>
            </a:xfrm>
            <a:prstGeom prst="rect">
              <a:avLst/>
            </a:prstGeom>
            <a:solidFill>
              <a:schemeClr val="accent5">
                <a:alpha val="6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3" name="Google Shape;123;p8"/>
            <p:cNvSpPr/>
            <p:nvPr/>
          </p:nvSpPr>
          <p:spPr>
            <a:xfrm>
              <a:off x="7467600" y="0"/>
              <a:ext cx="4724400" cy="6858000"/>
            </a:xfrm>
            <a:prstGeom prst="rect">
              <a:avLst/>
            </a:prstGeom>
            <a:solidFill>
              <a:srgbClr val="FDE9D8">
                <a:alpha val="4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sp>
        <p:nvSpPr>
          <p:cNvPr id="124" name="Google Shape;124;p8"/>
          <p:cNvSpPr/>
          <p:nvPr/>
        </p:nvSpPr>
        <p:spPr>
          <a:xfrm>
            <a:off x="0" y="0"/>
            <a:ext cx="9144000" cy="4267200"/>
          </a:xfrm>
          <a:custGeom>
            <a:rect b="b" l="l" r="r" t="t"/>
            <a:pathLst>
              <a:path extrusionOk="0" h="4267200" w="121920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rgbClr val="EAF1D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5" name="Google Shape;125;p8"/>
          <p:cNvSpPr/>
          <p:nvPr/>
        </p:nvSpPr>
        <p:spPr>
          <a:xfrm>
            <a:off x="342900" y="457201"/>
            <a:ext cx="8458200" cy="5943598"/>
          </a:xfrm>
          <a:prstGeom prst="rect">
            <a:avLst/>
          </a:prstGeom>
          <a:solidFill>
            <a:schemeClr val="lt1"/>
          </a:solidFill>
          <a:ln>
            <a:noFill/>
          </a:ln>
          <a:effectLst>
            <a:outerShdw blurRad="317500" rotWithShape="0" algn="ctr">
              <a:schemeClr val="dk1">
                <a:alpha val="24705"/>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26" name="Google Shape;126;p8"/>
          <p:cNvSpPr txBox="1"/>
          <p:nvPr>
            <p:ph type="title"/>
          </p:nvPr>
        </p:nvSpPr>
        <p:spPr>
          <a:xfrm>
            <a:off x="857250" y="990599"/>
            <a:ext cx="7429500" cy="6858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5400"/>
              <a:buFont typeface="Arial"/>
              <a:buNone/>
            </a:pPr>
            <a:r>
              <a:rPr lang="en-US" sz="5400">
                <a:solidFill>
                  <a:schemeClr val="dk1"/>
                </a:solidFill>
                <a:latin typeface="Arial"/>
                <a:ea typeface="Arial"/>
                <a:cs typeface="Arial"/>
                <a:sym typeface="Arial"/>
              </a:rPr>
              <a:t>IDEA </a:t>
            </a:r>
            <a:endParaRPr/>
          </a:p>
        </p:txBody>
      </p:sp>
      <p:grpSp>
        <p:nvGrpSpPr>
          <p:cNvPr id="127" name="Google Shape;127;p8"/>
          <p:cNvGrpSpPr/>
          <p:nvPr/>
        </p:nvGrpSpPr>
        <p:grpSpPr>
          <a:xfrm>
            <a:off x="515340" y="2716621"/>
            <a:ext cx="8113318" cy="2575012"/>
            <a:chOff x="990" y="579393"/>
            <a:chExt cx="8113318" cy="2575012"/>
          </a:xfrm>
        </p:grpSpPr>
        <p:sp>
          <p:nvSpPr>
            <p:cNvPr id="128" name="Google Shape;128;p8"/>
            <p:cNvSpPr/>
            <p:nvPr/>
          </p:nvSpPr>
          <p:spPr>
            <a:xfrm>
              <a:off x="990" y="579393"/>
              <a:ext cx="3477136" cy="2207981"/>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8"/>
            <p:cNvSpPr/>
            <p:nvPr/>
          </p:nvSpPr>
          <p:spPr>
            <a:xfrm>
              <a:off x="387339" y="946424"/>
              <a:ext cx="3477136" cy="2207981"/>
            </a:xfrm>
            <a:prstGeom prst="roundRect">
              <a:avLst>
                <a:gd fmla="val 10000" name="adj"/>
              </a:avLst>
            </a:prstGeom>
            <a:solidFill>
              <a:schemeClr val="lt1">
                <a:alpha val="89803"/>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8"/>
            <p:cNvSpPr txBox="1"/>
            <p:nvPr/>
          </p:nvSpPr>
          <p:spPr>
            <a:xfrm>
              <a:off x="452009" y="1011094"/>
              <a:ext cx="3347796" cy="2078641"/>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rgbClr val="000000"/>
                  </a:solidFill>
                  <a:latin typeface="Arial"/>
                  <a:ea typeface="Arial"/>
                  <a:cs typeface="Arial"/>
                  <a:sym typeface="Arial"/>
                </a:rPr>
                <a:t>The purposes of IDEA include ensuring that all children with disabilities have available to them a free appropriate public education (FAPE) that emphasizes special education and related services designed to meet their unique needs AND</a:t>
              </a:r>
              <a:endParaRPr/>
            </a:p>
          </p:txBody>
        </p:sp>
        <p:sp>
          <p:nvSpPr>
            <p:cNvPr id="131" name="Google Shape;131;p8"/>
            <p:cNvSpPr/>
            <p:nvPr/>
          </p:nvSpPr>
          <p:spPr>
            <a:xfrm>
              <a:off x="4250824" y="579393"/>
              <a:ext cx="3477136" cy="2207981"/>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p:nvPr/>
          </p:nvSpPr>
          <p:spPr>
            <a:xfrm>
              <a:off x="4637172" y="946424"/>
              <a:ext cx="3477136" cy="2207981"/>
            </a:xfrm>
            <a:prstGeom prst="roundRect">
              <a:avLst>
                <a:gd fmla="val 10000" name="adj"/>
              </a:avLst>
            </a:prstGeom>
            <a:solidFill>
              <a:schemeClr val="lt1">
                <a:alpha val="89803"/>
              </a:schemeClr>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
            <p:cNvSpPr txBox="1"/>
            <p:nvPr/>
          </p:nvSpPr>
          <p:spPr>
            <a:xfrm>
              <a:off x="4701842" y="1011094"/>
              <a:ext cx="3347796" cy="2078641"/>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sng" cap="none" strike="noStrike">
                  <a:solidFill>
                    <a:srgbClr val="000000"/>
                  </a:solidFill>
                  <a:latin typeface="Arial"/>
                  <a:ea typeface="Arial"/>
                  <a:cs typeface="Arial"/>
                  <a:sym typeface="Arial"/>
                </a:rPr>
                <a:t>prepare them for further education, employment and independent living.</a:t>
              </a:r>
              <a:br>
                <a:rPr b="0" i="0" lang="en-US" sz="1900" u="sng" cap="none" strike="noStrike">
                  <a:solidFill>
                    <a:srgbClr val="000000"/>
                  </a:solidFill>
                  <a:latin typeface="Arial"/>
                  <a:ea typeface="Arial"/>
                  <a:cs typeface="Arial"/>
                  <a:sym typeface="Arial"/>
                </a:rPr>
              </a:br>
              <a:r>
                <a:rPr b="0" i="0" lang="en-US" sz="1900" u="none" cap="none" strike="noStrike">
                  <a:solidFill>
                    <a:srgbClr val="000000"/>
                  </a:solidFill>
                  <a:latin typeface="Arial"/>
                  <a:ea typeface="Arial"/>
                  <a:cs typeface="Arial"/>
                  <a:sym typeface="Arial"/>
                </a:rPr>
                <a:t>[34 CFR 300.1(a)] [20 U.S.C. 1400(d)(1)(A)]</a:t>
              </a:r>
              <a:endParaRPr/>
            </a:p>
          </p:txBody>
        </p:sp>
      </p:grpSp>
      <p:pic>
        <p:nvPicPr>
          <p:cNvPr descr="A picture containing text, sign, clipart&#10;&#10;Description automatically generated" id="134" name="Google Shape;134;p8"/>
          <p:cNvPicPr preferRelativeResize="0"/>
          <p:nvPr/>
        </p:nvPicPr>
        <p:blipFill rotWithShape="1">
          <a:blip r:embed="rId3">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 name="Shape 138"/>
        <p:cNvGrpSpPr/>
        <p:nvPr/>
      </p:nvGrpSpPr>
      <p:grpSpPr>
        <a:xfrm>
          <a:off x="0" y="0"/>
          <a:ext cx="0" cy="0"/>
          <a:chOff x="0" y="0"/>
          <a:chExt cx="0" cy="0"/>
        </a:xfrm>
      </p:grpSpPr>
      <p:sp>
        <p:nvSpPr>
          <p:cNvPr id="139" name="Google Shape;139;p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0" name="Google Shape;140;p9"/>
          <p:cNvSpPr/>
          <p:nvPr/>
        </p:nvSpPr>
        <p:spPr>
          <a:xfrm>
            <a:off x="0" y="-7854"/>
            <a:ext cx="9144000" cy="6865854"/>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 name="Google Shape;141;p9"/>
          <p:cNvSpPr txBox="1"/>
          <p:nvPr>
            <p:ph type="title"/>
          </p:nvPr>
        </p:nvSpPr>
        <p:spPr>
          <a:xfrm>
            <a:off x="3429000" y="601744"/>
            <a:ext cx="5086350" cy="133869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solidFill>
                  <a:schemeClr val="dk1"/>
                </a:solidFill>
              </a:rPr>
              <a:t>It’s Never too Early to Start Planning! </a:t>
            </a:r>
            <a:endParaRPr/>
          </a:p>
        </p:txBody>
      </p:sp>
      <p:pic>
        <p:nvPicPr>
          <p:cNvPr descr="Calendar" id="142" name="Google Shape;142;p9"/>
          <p:cNvPicPr preferRelativeResize="0"/>
          <p:nvPr/>
        </p:nvPicPr>
        <p:blipFill rotWithShape="1">
          <a:blip r:embed="rId3">
            <a:alphaModFix/>
          </a:blip>
          <a:srcRect b="-1" l="38266" r="34325" t="0"/>
          <a:stretch/>
        </p:blipFill>
        <p:spPr>
          <a:xfrm>
            <a:off x="20" y="10"/>
            <a:ext cx="2816049" cy="6857990"/>
          </a:xfrm>
          <a:custGeom>
            <a:rect b="b" l="l" r="r" t="t"/>
            <a:pathLst>
              <a:path extrusionOk="0" h="6858000" w="3754759">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a:noFill/>
          <a:ln>
            <a:noFill/>
          </a:ln>
        </p:spPr>
      </p:pic>
      <p:sp>
        <p:nvSpPr>
          <p:cNvPr id="143" name="Google Shape;143;p9"/>
          <p:cNvSpPr txBox="1"/>
          <p:nvPr>
            <p:ph idx="1" type="body"/>
          </p:nvPr>
        </p:nvSpPr>
        <p:spPr>
          <a:xfrm>
            <a:off x="3429000" y="2201958"/>
            <a:ext cx="5086350" cy="390073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Font typeface="Arial"/>
              <a:buChar char="•"/>
            </a:pPr>
            <a:r>
              <a:rPr lang="en-US" sz="3200">
                <a:solidFill>
                  <a:schemeClr val="dk1"/>
                </a:solidFill>
                <a:latin typeface="Arial"/>
                <a:ea typeface="Arial"/>
                <a:cs typeface="Arial"/>
                <a:sym typeface="Arial"/>
              </a:rPr>
              <a:t>Transition planning needs to start early and continue over time for youth with disabilities. </a:t>
            </a:r>
            <a:endParaRPr/>
          </a:p>
          <a:p>
            <a:pPr indent="203200" lvl="0" marL="0" rtl="0" algn="l">
              <a:lnSpc>
                <a:spcPct val="90000"/>
              </a:lnSpc>
              <a:spcBef>
                <a:spcPts val="600"/>
              </a:spcBef>
              <a:spcAft>
                <a:spcPts val="0"/>
              </a:spcAft>
              <a:buClr>
                <a:srgbClr val="000000"/>
              </a:buClr>
              <a:buSzPts val="3200"/>
              <a:buFont typeface="Arial"/>
              <a:buNone/>
            </a:pPr>
            <a:r>
              <a:t/>
            </a:r>
            <a:endParaRPr sz="3200">
              <a:solidFill>
                <a:schemeClr val="dk1"/>
              </a:solidFill>
              <a:latin typeface="Arial"/>
              <a:ea typeface="Arial"/>
              <a:cs typeface="Arial"/>
              <a:sym typeface="Arial"/>
            </a:endParaRPr>
          </a:p>
          <a:p>
            <a:pPr indent="0" lvl="0" marL="0" rtl="0" algn="l">
              <a:lnSpc>
                <a:spcPct val="90000"/>
              </a:lnSpc>
              <a:spcBef>
                <a:spcPts val="600"/>
              </a:spcBef>
              <a:spcAft>
                <a:spcPts val="0"/>
              </a:spcAft>
              <a:buClr>
                <a:schemeClr val="dk1"/>
              </a:buClr>
              <a:buSzPts val="3200"/>
              <a:buFont typeface="Arial"/>
              <a:buChar char="•"/>
            </a:pPr>
            <a:r>
              <a:rPr lang="en-US" sz="3200">
                <a:solidFill>
                  <a:schemeClr val="dk1"/>
                </a:solidFill>
                <a:latin typeface="Arial"/>
                <a:ea typeface="Arial"/>
                <a:cs typeface="Arial"/>
                <a:sym typeface="Arial"/>
              </a:rPr>
              <a:t>It’s never too early to start planning.</a:t>
            </a:r>
            <a:endParaRPr/>
          </a:p>
        </p:txBody>
      </p:sp>
      <p:pic>
        <p:nvPicPr>
          <p:cNvPr descr="A picture containing text, sign, clipart&#10;&#10;Description automatically generated" id="144" name="Google Shape;144;p9"/>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8" name="Shape 148"/>
        <p:cNvGrpSpPr/>
        <p:nvPr/>
      </p:nvGrpSpPr>
      <p:grpSpPr>
        <a:xfrm>
          <a:off x="0" y="0"/>
          <a:ext cx="0" cy="0"/>
          <a:chOff x="0" y="0"/>
          <a:chExt cx="0" cy="0"/>
        </a:xfrm>
      </p:grpSpPr>
      <p:sp>
        <p:nvSpPr>
          <p:cNvPr id="149" name="Google Shape;149;p10"/>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0" name="Google Shape;150;p10"/>
          <p:cNvSpPr txBox="1"/>
          <p:nvPr>
            <p:ph type="title"/>
          </p:nvPr>
        </p:nvSpPr>
        <p:spPr>
          <a:xfrm>
            <a:off x="429369" y="238539"/>
            <a:ext cx="8263890" cy="14344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700"/>
              <a:buFont typeface="Arial"/>
              <a:buNone/>
            </a:pPr>
            <a:r>
              <a:rPr lang="en-US" sz="4700">
                <a:solidFill>
                  <a:schemeClr val="dk1"/>
                </a:solidFill>
              </a:rPr>
              <a:t>Transition Services </a:t>
            </a:r>
            <a:endParaRPr/>
          </a:p>
        </p:txBody>
      </p:sp>
      <p:sp>
        <p:nvSpPr>
          <p:cNvPr id="151" name="Google Shape;151;p10"/>
          <p:cNvSpPr/>
          <p:nvPr/>
        </p:nvSpPr>
        <p:spPr>
          <a:xfrm>
            <a:off x="429369" y="1681544"/>
            <a:ext cx="8229600" cy="18288"/>
          </a:xfrm>
          <a:custGeom>
            <a:rect b="b" l="l" r="r" t="t"/>
            <a:pathLst>
              <a:path extrusionOk="0" fill="none" h="18288" w="822960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extrusionOk="0" h="18288" w="822960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extrusionOk="0" fill="none" h="18288" w="822960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4901"/>
            </a:schemeClr>
          </a:solidFill>
          <a:ln cap="rnd" cmpd="sng" w="44450">
            <a:solidFill>
              <a:schemeClr val="accent2">
                <a:alpha val="74901"/>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2" name="Google Shape;152;p10"/>
          <p:cNvSpPr txBox="1"/>
          <p:nvPr>
            <p:ph idx="1" type="body"/>
          </p:nvPr>
        </p:nvSpPr>
        <p:spPr>
          <a:xfrm>
            <a:off x="429369" y="2071316"/>
            <a:ext cx="5035164" cy="411917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900"/>
              <a:buFont typeface="Arial"/>
              <a:buChar char="•"/>
            </a:pPr>
            <a:r>
              <a:rPr b="1" lang="en-US" sz="1900">
                <a:solidFill>
                  <a:schemeClr val="dk1"/>
                </a:solidFill>
                <a:latin typeface="Arial"/>
                <a:ea typeface="Arial"/>
                <a:cs typeface="Arial"/>
                <a:sym typeface="Arial"/>
              </a:rPr>
              <a:t>Transition services</a:t>
            </a:r>
            <a:r>
              <a:rPr lang="en-US" sz="1900">
                <a:solidFill>
                  <a:schemeClr val="dk1"/>
                </a:solidFill>
                <a:latin typeface="Arial"/>
                <a:ea typeface="Arial"/>
                <a:cs typeface="Arial"/>
                <a:sym typeface="Arial"/>
              </a:rPr>
              <a:t> means a coordinated set of activities for a child with a disability that—</a:t>
            </a:r>
            <a:endParaRPr/>
          </a:p>
          <a:p>
            <a:pPr indent="120650" lvl="0" marL="0" rtl="0" algn="l">
              <a:lnSpc>
                <a:spcPct val="90000"/>
              </a:lnSpc>
              <a:spcBef>
                <a:spcPts val="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a:p>
            <a:pPr indent="-228600" lvl="0" marL="342900" rtl="0" algn="l">
              <a:lnSpc>
                <a:spcPct val="90000"/>
              </a:lnSpc>
              <a:spcBef>
                <a:spcPts val="0"/>
              </a:spcBef>
              <a:spcAft>
                <a:spcPts val="0"/>
              </a:spcAft>
              <a:buClr>
                <a:schemeClr val="dk1"/>
              </a:buClr>
              <a:buSzPts val="1900"/>
              <a:buFont typeface="Arial"/>
              <a:buChar char="•"/>
            </a:pPr>
            <a:r>
              <a:rPr lang="en-US" sz="1900">
                <a:solidFill>
                  <a:schemeClr val="dk1"/>
                </a:solidFill>
                <a:latin typeface="Arial"/>
                <a:ea typeface="Arial"/>
                <a:cs typeface="Arial"/>
                <a:sym typeface="Arial"/>
              </a:rPr>
              <a:t>is designed to be within a </a:t>
            </a:r>
            <a:r>
              <a:rPr b="1" lang="en-US" sz="1900">
                <a:solidFill>
                  <a:schemeClr val="dk1"/>
                </a:solidFill>
                <a:latin typeface="Arial"/>
                <a:ea typeface="Arial"/>
                <a:cs typeface="Arial"/>
                <a:sym typeface="Arial"/>
              </a:rPr>
              <a:t>results-oriented process</a:t>
            </a:r>
            <a:r>
              <a:rPr lang="en-US" sz="1900">
                <a:solidFill>
                  <a:schemeClr val="dk1"/>
                </a:solidFill>
                <a:latin typeface="Arial"/>
                <a:ea typeface="Arial"/>
                <a:cs typeface="Arial"/>
                <a:sym typeface="Arial"/>
              </a:rPr>
              <a:t>, that is focused on improving the </a:t>
            </a:r>
            <a:r>
              <a:rPr b="1" lang="en-US" sz="1900">
                <a:solidFill>
                  <a:schemeClr val="dk1"/>
                </a:solidFill>
                <a:latin typeface="Arial"/>
                <a:ea typeface="Arial"/>
                <a:cs typeface="Arial"/>
                <a:sym typeface="Arial"/>
              </a:rPr>
              <a:t>academic and functional </a:t>
            </a:r>
            <a:r>
              <a:rPr lang="en-US" sz="1900">
                <a:solidFill>
                  <a:schemeClr val="dk1"/>
                </a:solidFill>
                <a:latin typeface="Arial"/>
                <a:ea typeface="Arial"/>
                <a:cs typeface="Arial"/>
                <a:sym typeface="Arial"/>
              </a:rPr>
              <a:t>achievement of the child with a disability to </a:t>
            </a:r>
            <a:r>
              <a:rPr b="1" lang="en-US" sz="1900">
                <a:solidFill>
                  <a:schemeClr val="dk1"/>
                </a:solidFill>
                <a:latin typeface="Arial"/>
                <a:ea typeface="Arial"/>
                <a:cs typeface="Arial"/>
                <a:sym typeface="Arial"/>
              </a:rPr>
              <a:t>facilitate the child’s movement from school to post-school activities</a:t>
            </a:r>
            <a:r>
              <a:rPr lang="en-US" sz="1900">
                <a:solidFill>
                  <a:schemeClr val="dk1"/>
                </a:solidFill>
                <a:latin typeface="Arial"/>
                <a:ea typeface="Arial"/>
                <a:cs typeface="Arial"/>
                <a:sym typeface="Arial"/>
              </a:rPr>
              <a:t>, including postsecondary education, vocational education, integrated employment (including supported employment), continuing and adult education, adult services, independent living, or community participation.</a:t>
            </a:r>
            <a:endParaRPr sz="1900">
              <a:solidFill>
                <a:schemeClr val="dk1"/>
              </a:solidFill>
              <a:latin typeface="Arial"/>
              <a:ea typeface="Arial"/>
              <a:cs typeface="Arial"/>
              <a:sym typeface="Arial"/>
            </a:endParaRPr>
          </a:p>
          <a:p>
            <a:pPr indent="-107950" lvl="0" marL="342900" rtl="0" algn="l">
              <a:lnSpc>
                <a:spcPct val="90000"/>
              </a:lnSpc>
              <a:spcBef>
                <a:spcPts val="60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p:txBody>
      </p:sp>
      <p:pic>
        <p:nvPicPr>
          <p:cNvPr descr="Yellow paper aeroplane flying the opposite way as many grey paper aeroplanes" id="153" name="Google Shape;153;p10"/>
          <p:cNvPicPr preferRelativeResize="0"/>
          <p:nvPr/>
        </p:nvPicPr>
        <p:blipFill rotWithShape="1">
          <a:blip r:embed="rId3">
            <a:alphaModFix/>
          </a:blip>
          <a:srcRect b="2" l="15302" r="36535" t="0"/>
          <a:stretch/>
        </p:blipFill>
        <p:spPr>
          <a:xfrm>
            <a:off x="5756743" y="2093976"/>
            <a:ext cx="2955798" cy="4096512"/>
          </a:xfrm>
          <a:prstGeom prst="rect">
            <a:avLst/>
          </a:prstGeom>
          <a:noFill/>
          <a:ln>
            <a:noFill/>
          </a:ln>
        </p:spPr>
      </p:pic>
      <p:pic>
        <p:nvPicPr>
          <p:cNvPr descr="A picture containing text, sign, clipart&#10;&#10;Description automatically generated" id="154" name="Google Shape;154;p10"/>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1"/>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0" name="Google Shape;160;p11"/>
          <p:cNvSpPr txBox="1"/>
          <p:nvPr>
            <p:ph type="title"/>
          </p:nvPr>
        </p:nvSpPr>
        <p:spPr>
          <a:xfrm>
            <a:off x="429369" y="238539"/>
            <a:ext cx="8263890" cy="14344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700"/>
              <a:buFont typeface="Arial"/>
              <a:buNone/>
            </a:pPr>
            <a:r>
              <a:rPr lang="en-US" sz="4700">
                <a:solidFill>
                  <a:schemeClr val="dk1"/>
                </a:solidFill>
              </a:rPr>
              <a:t>Importance of Self-Determination </a:t>
            </a:r>
            <a:endParaRPr/>
          </a:p>
        </p:txBody>
      </p:sp>
      <p:sp>
        <p:nvSpPr>
          <p:cNvPr id="161" name="Google Shape;161;p11"/>
          <p:cNvSpPr/>
          <p:nvPr/>
        </p:nvSpPr>
        <p:spPr>
          <a:xfrm>
            <a:off x="429369" y="1681544"/>
            <a:ext cx="8229600" cy="18288"/>
          </a:xfrm>
          <a:custGeom>
            <a:rect b="b" l="l" r="r" t="t"/>
            <a:pathLst>
              <a:path extrusionOk="0" fill="none" h="18288" w="822960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extrusionOk="0" h="18288" w="822960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extrusionOk="0" fill="none" h="18288" w="822960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4901"/>
            </a:schemeClr>
          </a:solidFill>
          <a:ln cap="rnd" cmpd="sng" w="44450">
            <a:solidFill>
              <a:schemeClr val="accent2">
                <a:alpha val="74901"/>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2" name="Google Shape;162;p11"/>
          <p:cNvSpPr txBox="1"/>
          <p:nvPr>
            <p:ph idx="1" type="body"/>
          </p:nvPr>
        </p:nvSpPr>
        <p:spPr>
          <a:xfrm>
            <a:off x="429369" y="2071316"/>
            <a:ext cx="5035164" cy="4119172"/>
          </a:xfrm>
          <a:prstGeom prst="rect">
            <a:avLst/>
          </a:prstGeom>
          <a:noFill/>
          <a:ln>
            <a:noFill/>
          </a:ln>
        </p:spPr>
        <p:txBody>
          <a:bodyPr anchorCtr="0" anchor="t" bIns="45700" lIns="91425" spcFirstLastPara="1" rIns="91425" wrap="square" tIns="45700">
            <a:normAutofit/>
          </a:bodyPr>
          <a:lstStyle/>
          <a:p>
            <a:pPr indent="-228600" lvl="0" marL="514350" rtl="0" algn="l">
              <a:lnSpc>
                <a:spcPct val="90000"/>
              </a:lnSpc>
              <a:spcBef>
                <a:spcPts val="0"/>
              </a:spcBef>
              <a:spcAft>
                <a:spcPts val="0"/>
              </a:spcAft>
              <a:buClr>
                <a:schemeClr val="dk1"/>
              </a:buClr>
              <a:buSzPts val="1900"/>
              <a:buFont typeface="Arial"/>
              <a:buChar char="•"/>
            </a:pPr>
            <a:r>
              <a:rPr lang="en-US" sz="1900">
                <a:solidFill>
                  <a:schemeClr val="dk1"/>
                </a:solidFill>
                <a:latin typeface="Arial"/>
                <a:ea typeface="Arial"/>
                <a:cs typeface="Arial"/>
                <a:sym typeface="Arial"/>
              </a:rPr>
              <a:t>Starting with the 1990 reauthorization of the Individuals with Disabilities Education Act (IDEA) (P.L. 101-476), transition services must be based on student needs and consider student interests and preferences</a:t>
            </a:r>
            <a:endParaRPr/>
          </a:p>
          <a:p>
            <a:pPr indent="0" lvl="0" marL="285750" rtl="0" algn="l">
              <a:lnSpc>
                <a:spcPct val="90000"/>
              </a:lnSpc>
              <a:spcBef>
                <a:spcPts val="600"/>
              </a:spcBef>
              <a:spcAft>
                <a:spcPts val="0"/>
              </a:spcAft>
              <a:buClr>
                <a:srgbClr val="000000"/>
              </a:buClr>
              <a:buSzPts val="1900"/>
              <a:buNone/>
            </a:pPr>
            <a:r>
              <a:t/>
            </a:r>
            <a:endParaRPr sz="1900">
              <a:solidFill>
                <a:schemeClr val="dk1"/>
              </a:solidFill>
              <a:latin typeface="Arial"/>
              <a:ea typeface="Arial"/>
              <a:cs typeface="Arial"/>
              <a:sym typeface="Arial"/>
            </a:endParaRPr>
          </a:p>
          <a:p>
            <a:pPr indent="-228600" lvl="0" marL="514350" rtl="0" algn="l">
              <a:lnSpc>
                <a:spcPct val="90000"/>
              </a:lnSpc>
              <a:spcBef>
                <a:spcPts val="600"/>
              </a:spcBef>
              <a:spcAft>
                <a:spcPts val="0"/>
              </a:spcAft>
              <a:buClr>
                <a:schemeClr val="dk1"/>
              </a:buClr>
              <a:buSzPts val="1900"/>
              <a:buFont typeface="Arial"/>
              <a:buChar char="•"/>
            </a:pPr>
            <a:r>
              <a:rPr lang="en-US" sz="1900">
                <a:solidFill>
                  <a:schemeClr val="dk1"/>
                </a:solidFill>
                <a:latin typeface="Arial"/>
                <a:ea typeface="Arial"/>
                <a:cs typeface="Arial"/>
                <a:sym typeface="Arial"/>
              </a:rPr>
              <a:t>Self-determined students have a stronger chance of being successful in making the transition to adulthood, including employment and independence (Wehmeyer &amp; Schwartz, 1997)</a:t>
            </a:r>
            <a:endParaRPr/>
          </a:p>
          <a:p>
            <a:pPr indent="-107950" lvl="0" marL="342900" rtl="0" algn="l">
              <a:lnSpc>
                <a:spcPct val="90000"/>
              </a:lnSpc>
              <a:spcBef>
                <a:spcPts val="60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p:txBody>
      </p:sp>
      <p:pic>
        <p:nvPicPr>
          <p:cNvPr descr="White puzzle with one red piece" id="163" name="Google Shape;163;p11"/>
          <p:cNvPicPr preferRelativeResize="0"/>
          <p:nvPr/>
        </p:nvPicPr>
        <p:blipFill rotWithShape="1">
          <a:blip r:embed="rId3">
            <a:alphaModFix/>
          </a:blip>
          <a:srcRect b="2" l="30488" r="28926" t="0"/>
          <a:stretch/>
        </p:blipFill>
        <p:spPr>
          <a:xfrm>
            <a:off x="5756743" y="2093976"/>
            <a:ext cx="2955798" cy="4096512"/>
          </a:xfrm>
          <a:prstGeom prst="rect">
            <a:avLst/>
          </a:prstGeom>
          <a:noFill/>
          <a:ln>
            <a:noFill/>
          </a:ln>
        </p:spPr>
      </p:pic>
      <p:pic>
        <p:nvPicPr>
          <p:cNvPr descr="A picture containing text, sign, clipart&#10;&#10;Description automatically generated" id="164" name="Google Shape;164;p11"/>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8" name="Shape 168"/>
        <p:cNvGrpSpPr/>
        <p:nvPr/>
      </p:nvGrpSpPr>
      <p:grpSpPr>
        <a:xfrm>
          <a:off x="0" y="0"/>
          <a:ext cx="0" cy="0"/>
          <a:chOff x="0" y="0"/>
          <a:chExt cx="0" cy="0"/>
        </a:xfrm>
      </p:grpSpPr>
      <p:sp>
        <p:nvSpPr>
          <p:cNvPr id="169" name="Google Shape;169;p12"/>
          <p:cNvSpPr txBox="1"/>
          <p:nvPr>
            <p:ph type="title"/>
          </p:nvPr>
        </p:nvSpPr>
        <p:spPr>
          <a:xfrm>
            <a:off x="4401417" y="1138036"/>
            <a:ext cx="4083287" cy="140247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Arial"/>
              <a:buNone/>
            </a:pPr>
            <a:r>
              <a:rPr lang="en-US" sz="2800">
                <a:solidFill>
                  <a:schemeClr val="dk1"/>
                </a:solidFill>
              </a:rPr>
              <a:t>Self-Determination &amp; Student Input </a:t>
            </a:r>
            <a:endParaRPr/>
          </a:p>
        </p:txBody>
      </p:sp>
      <p:pic>
        <p:nvPicPr>
          <p:cNvPr descr="People at the meeting desk" id="170" name="Google Shape;170;p12"/>
          <p:cNvPicPr preferRelativeResize="0"/>
          <p:nvPr/>
        </p:nvPicPr>
        <p:blipFill rotWithShape="1">
          <a:blip r:embed="rId3">
            <a:alphaModFix/>
          </a:blip>
          <a:srcRect b="0" l="29455" r="38856" t="0"/>
          <a:stretch/>
        </p:blipFill>
        <p:spPr>
          <a:xfrm>
            <a:off x="20" y="10"/>
            <a:ext cx="3863363" cy="6857990"/>
          </a:xfrm>
          <a:prstGeom prst="rect">
            <a:avLst/>
          </a:prstGeom>
          <a:noFill/>
          <a:ln>
            <a:noFill/>
          </a:ln>
        </p:spPr>
      </p:pic>
      <p:cxnSp>
        <p:nvCxnSpPr>
          <p:cNvPr id="171" name="Google Shape;171;p12"/>
          <p:cNvCxnSpPr/>
          <p:nvPr/>
        </p:nvCxnSpPr>
        <p:spPr>
          <a:xfrm>
            <a:off x="4478772" y="871146"/>
            <a:ext cx="552705" cy="0"/>
          </a:xfrm>
          <a:prstGeom prst="straightConnector1">
            <a:avLst/>
          </a:prstGeom>
          <a:noFill/>
          <a:ln cap="flat" cmpd="sng" w="57150">
            <a:solidFill>
              <a:schemeClr val="accent4"/>
            </a:solidFill>
            <a:prstDash val="solid"/>
            <a:round/>
            <a:headEnd len="sm" w="sm" type="none"/>
            <a:tailEnd len="sm" w="sm" type="none"/>
          </a:ln>
        </p:spPr>
      </p:cxnSp>
      <p:pic>
        <p:nvPicPr>
          <p:cNvPr descr="A picture containing text, sign, clipart&#10;&#10;Description automatically generated" id="172" name="Google Shape;172;p12"/>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grpSp>
        <p:nvGrpSpPr>
          <p:cNvPr id="173" name="Google Shape;173;p12"/>
          <p:cNvGrpSpPr/>
          <p:nvPr/>
        </p:nvGrpSpPr>
        <p:grpSpPr>
          <a:xfrm>
            <a:off x="4401417" y="2552337"/>
            <a:ext cx="4083287" cy="3588883"/>
            <a:chOff x="0" y="1161"/>
            <a:chExt cx="4083287" cy="3588883"/>
          </a:xfrm>
        </p:grpSpPr>
        <p:sp>
          <p:nvSpPr>
            <p:cNvPr id="174" name="Google Shape;174;p12"/>
            <p:cNvSpPr/>
            <p:nvPr/>
          </p:nvSpPr>
          <p:spPr>
            <a:xfrm>
              <a:off x="0" y="1161"/>
              <a:ext cx="4083287" cy="49501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2"/>
            <p:cNvSpPr/>
            <p:nvPr/>
          </p:nvSpPr>
          <p:spPr>
            <a:xfrm>
              <a:off x="149743" y="112540"/>
              <a:ext cx="272260" cy="27226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2"/>
            <p:cNvSpPr/>
            <p:nvPr/>
          </p:nvSpPr>
          <p:spPr>
            <a:xfrm>
              <a:off x="571746" y="1161"/>
              <a:ext cx="3511540" cy="495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2"/>
            <p:cNvSpPr txBox="1"/>
            <p:nvPr/>
          </p:nvSpPr>
          <p:spPr>
            <a:xfrm>
              <a:off x="571746" y="1161"/>
              <a:ext cx="3511540" cy="495018"/>
            </a:xfrm>
            <a:prstGeom prst="rect">
              <a:avLst/>
            </a:prstGeom>
            <a:noFill/>
            <a:ln>
              <a:noFill/>
            </a:ln>
          </p:spPr>
          <p:txBody>
            <a:bodyPr anchorCtr="0" anchor="ctr" bIns="52375" lIns="52375" spcFirstLastPara="1" rIns="52375" wrap="square" tIns="5237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Make choices</a:t>
              </a:r>
              <a:endParaRPr/>
            </a:p>
          </p:txBody>
        </p:sp>
        <p:sp>
          <p:nvSpPr>
            <p:cNvPr id="178" name="Google Shape;178;p12"/>
            <p:cNvSpPr/>
            <p:nvPr/>
          </p:nvSpPr>
          <p:spPr>
            <a:xfrm>
              <a:off x="0" y="619934"/>
              <a:ext cx="4083287" cy="49501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2"/>
            <p:cNvSpPr/>
            <p:nvPr/>
          </p:nvSpPr>
          <p:spPr>
            <a:xfrm>
              <a:off x="149743" y="731313"/>
              <a:ext cx="272260" cy="272260"/>
            </a:xfrm>
            <a:prstGeom prst="rect">
              <a:avLst/>
            </a:prstGeom>
            <a:blipFill rotWithShape="1">
              <a:blip r:embed="rId6">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2"/>
            <p:cNvSpPr/>
            <p:nvPr/>
          </p:nvSpPr>
          <p:spPr>
            <a:xfrm>
              <a:off x="571746" y="619934"/>
              <a:ext cx="3511540" cy="495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2"/>
            <p:cNvSpPr txBox="1"/>
            <p:nvPr/>
          </p:nvSpPr>
          <p:spPr>
            <a:xfrm>
              <a:off x="571746" y="619934"/>
              <a:ext cx="3511540" cy="495018"/>
            </a:xfrm>
            <a:prstGeom prst="rect">
              <a:avLst/>
            </a:prstGeom>
            <a:noFill/>
            <a:ln>
              <a:noFill/>
            </a:ln>
          </p:spPr>
          <p:txBody>
            <a:bodyPr anchorCtr="0" anchor="ctr" bIns="52375" lIns="52375" spcFirstLastPara="1" rIns="52375" wrap="square" tIns="5237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Set goals, make plans to achieve goals</a:t>
              </a:r>
              <a:endParaRPr/>
            </a:p>
          </p:txBody>
        </p:sp>
        <p:sp>
          <p:nvSpPr>
            <p:cNvPr id="182" name="Google Shape;182;p12"/>
            <p:cNvSpPr/>
            <p:nvPr/>
          </p:nvSpPr>
          <p:spPr>
            <a:xfrm>
              <a:off x="0" y="1238707"/>
              <a:ext cx="4083287" cy="49501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2"/>
            <p:cNvSpPr/>
            <p:nvPr/>
          </p:nvSpPr>
          <p:spPr>
            <a:xfrm>
              <a:off x="149743" y="1350086"/>
              <a:ext cx="272260" cy="272260"/>
            </a:xfrm>
            <a:prstGeom prst="rect">
              <a:avLst/>
            </a:prstGeom>
            <a:blipFill rotWithShape="1">
              <a:blip r:embed="rId7">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2"/>
            <p:cNvSpPr/>
            <p:nvPr/>
          </p:nvSpPr>
          <p:spPr>
            <a:xfrm>
              <a:off x="571746" y="1238707"/>
              <a:ext cx="3511540" cy="495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2"/>
            <p:cNvSpPr txBox="1"/>
            <p:nvPr/>
          </p:nvSpPr>
          <p:spPr>
            <a:xfrm>
              <a:off x="571746" y="1238707"/>
              <a:ext cx="3511540" cy="495018"/>
            </a:xfrm>
            <a:prstGeom prst="rect">
              <a:avLst/>
            </a:prstGeom>
            <a:noFill/>
            <a:ln>
              <a:noFill/>
            </a:ln>
          </p:spPr>
          <p:txBody>
            <a:bodyPr anchorCtr="0" anchor="ctr" bIns="52375" lIns="52375" spcFirstLastPara="1" rIns="52375" wrap="square" tIns="5237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Attend the IEP meeting</a:t>
              </a:r>
              <a:endParaRPr/>
            </a:p>
          </p:txBody>
        </p:sp>
        <p:sp>
          <p:nvSpPr>
            <p:cNvPr id="186" name="Google Shape;186;p12"/>
            <p:cNvSpPr/>
            <p:nvPr/>
          </p:nvSpPr>
          <p:spPr>
            <a:xfrm>
              <a:off x="0" y="1857480"/>
              <a:ext cx="4083287" cy="49501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2"/>
            <p:cNvSpPr/>
            <p:nvPr/>
          </p:nvSpPr>
          <p:spPr>
            <a:xfrm>
              <a:off x="149743" y="1968859"/>
              <a:ext cx="272260" cy="272260"/>
            </a:xfrm>
            <a:prstGeom prst="rect">
              <a:avLst/>
            </a:prstGeom>
            <a:blipFill rotWithShape="1">
              <a:blip r:embed="rId8">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2"/>
            <p:cNvSpPr/>
            <p:nvPr/>
          </p:nvSpPr>
          <p:spPr>
            <a:xfrm>
              <a:off x="571746" y="1857480"/>
              <a:ext cx="3511540" cy="495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12"/>
            <p:cNvSpPr txBox="1"/>
            <p:nvPr/>
          </p:nvSpPr>
          <p:spPr>
            <a:xfrm>
              <a:off x="571746" y="1857480"/>
              <a:ext cx="3511540" cy="495018"/>
            </a:xfrm>
            <a:prstGeom prst="rect">
              <a:avLst/>
            </a:prstGeom>
            <a:noFill/>
            <a:ln>
              <a:noFill/>
            </a:ln>
          </p:spPr>
          <p:txBody>
            <a:bodyPr anchorCtr="0" anchor="ctr" bIns="52375" lIns="52375" spcFirstLastPara="1" rIns="52375" wrap="square" tIns="5237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Actively participate in the transition planning process </a:t>
              </a:r>
              <a:endParaRPr/>
            </a:p>
          </p:txBody>
        </p:sp>
        <p:sp>
          <p:nvSpPr>
            <p:cNvPr id="190" name="Google Shape;190;p12"/>
            <p:cNvSpPr/>
            <p:nvPr/>
          </p:nvSpPr>
          <p:spPr>
            <a:xfrm>
              <a:off x="0" y="2476253"/>
              <a:ext cx="4083287" cy="49501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2"/>
            <p:cNvSpPr/>
            <p:nvPr/>
          </p:nvSpPr>
          <p:spPr>
            <a:xfrm>
              <a:off x="149743" y="2587632"/>
              <a:ext cx="272260" cy="272260"/>
            </a:xfrm>
            <a:prstGeom prst="rect">
              <a:avLst/>
            </a:prstGeom>
            <a:blipFill rotWithShape="1">
              <a:blip r:embed="rId9">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2"/>
            <p:cNvSpPr/>
            <p:nvPr/>
          </p:nvSpPr>
          <p:spPr>
            <a:xfrm>
              <a:off x="571746" y="2476253"/>
              <a:ext cx="3511540" cy="495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2"/>
            <p:cNvSpPr txBox="1"/>
            <p:nvPr/>
          </p:nvSpPr>
          <p:spPr>
            <a:xfrm>
              <a:off x="571746" y="2476253"/>
              <a:ext cx="3511540" cy="495018"/>
            </a:xfrm>
            <a:prstGeom prst="rect">
              <a:avLst/>
            </a:prstGeom>
            <a:noFill/>
            <a:ln>
              <a:noFill/>
            </a:ln>
          </p:spPr>
          <p:txBody>
            <a:bodyPr anchorCtr="0" anchor="ctr" bIns="52375" lIns="52375" spcFirstLastPara="1" rIns="52375" wrap="square" tIns="5237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Lead the IEP meeting</a:t>
              </a:r>
              <a:endParaRPr/>
            </a:p>
          </p:txBody>
        </p:sp>
        <p:sp>
          <p:nvSpPr>
            <p:cNvPr id="194" name="Google Shape;194;p12"/>
            <p:cNvSpPr/>
            <p:nvPr/>
          </p:nvSpPr>
          <p:spPr>
            <a:xfrm>
              <a:off x="0" y="3095026"/>
              <a:ext cx="4083287" cy="49501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2"/>
            <p:cNvSpPr/>
            <p:nvPr/>
          </p:nvSpPr>
          <p:spPr>
            <a:xfrm>
              <a:off x="149743" y="3206406"/>
              <a:ext cx="272260" cy="272260"/>
            </a:xfrm>
            <a:prstGeom prst="rect">
              <a:avLst/>
            </a:prstGeom>
            <a:blipFill rotWithShape="1">
              <a:blip r:embed="rId10">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2"/>
            <p:cNvSpPr/>
            <p:nvPr/>
          </p:nvSpPr>
          <p:spPr>
            <a:xfrm>
              <a:off x="571746" y="3095026"/>
              <a:ext cx="3511540" cy="4950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2"/>
            <p:cNvSpPr txBox="1"/>
            <p:nvPr/>
          </p:nvSpPr>
          <p:spPr>
            <a:xfrm>
              <a:off x="571746" y="3095026"/>
              <a:ext cx="3511540" cy="495018"/>
            </a:xfrm>
            <a:prstGeom prst="rect">
              <a:avLst/>
            </a:prstGeom>
            <a:noFill/>
            <a:ln>
              <a:noFill/>
            </a:ln>
          </p:spPr>
          <p:txBody>
            <a:bodyPr anchorCtr="0" anchor="ctr" bIns="52375" lIns="52375" spcFirstLastPara="1" rIns="52375" wrap="square" tIns="5237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Learn and practice self-determination skills</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sp>
        <p:nvSpPr>
          <p:cNvPr id="202" name="Google Shape;202;p13"/>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3" name="Google Shape;203;p1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700"/>
              <a:buFont typeface="Arial"/>
              <a:buNone/>
            </a:pPr>
            <a:r>
              <a:rPr lang="en-US" sz="4700">
                <a:solidFill>
                  <a:schemeClr val="dk1"/>
                </a:solidFill>
                <a:latin typeface="Arial"/>
                <a:ea typeface="Arial"/>
                <a:cs typeface="Arial"/>
                <a:sym typeface="Arial"/>
              </a:rPr>
              <a:t>Transition Requirements </a:t>
            </a:r>
            <a:endParaRPr/>
          </a:p>
        </p:txBody>
      </p:sp>
      <p:sp>
        <p:nvSpPr>
          <p:cNvPr id="204" name="Google Shape;204;p13"/>
          <p:cNvSpPr/>
          <p:nvPr/>
        </p:nvSpPr>
        <p:spPr>
          <a:xfrm>
            <a:off x="628650" y="1865313"/>
            <a:ext cx="7818120" cy="18288"/>
          </a:xfrm>
          <a:custGeom>
            <a:rect b="b" l="l" r="r" t="t"/>
            <a:pathLst>
              <a:path extrusionOk="0" fill="none" h="18288" w="7818120">
                <a:moveTo>
                  <a:pt x="0" y="0"/>
                </a:moveTo>
                <a:cubicBezTo>
                  <a:pt x="101002" y="-20048"/>
                  <a:pt x="215808" y="13837"/>
                  <a:pt x="416966" y="0"/>
                </a:cubicBezTo>
                <a:cubicBezTo>
                  <a:pt x="573264" y="9422"/>
                  <a:pt x="897859" y="4188"/>
                  <a:pt x="1146658" y="0"/>
                </a:cubicBezTo>
                <a:cubicBezTo>
                  <a:pt x="1409722" y="12227"/>
                  <a:pt x="1377475" y="-3286"/>
                  <a:pt x="1563624" y="0"/>
                </a:cubicBezTo>
                <a:cubicBezTo>
                  <a:pt x="1758084" y="11330"/>
                  <a:pt x="1967746" y="-7403"/>
                  <a:pt x="2136953" y="0"/>
                </a:cubicBezTo>
                <a:cubicBezTo>
                  <a:pt x="2354826" y="-5751"/>
                  <a:pt x="2687014" y="20029"/>
                  <a:pt x="2944825" y="0"/>
                </a:cubicBezTo>
                <a:cubicBezTo>
                  <a:pt x="3238848" y="15226"/>
                  <a:pt x="3415761" y="33925"/>
                  <a:pt x="3596335" y="0"/>
                </a:cubicBezTo>
                <a:cubicBezTo>
                  <a:pt x="3815108" y="13362"/>
                  <a:pt x="3972448" y="-68797"/>
                  <a:pt x="4326026" y="0"/>
                </a:cubicBezTo>
                <a:cubicBezTo>
                  <a:pt x="4638028" y="39995"/>
                  <a:pt x="4794473" y="211"/>
                  <a:pt x="4899355" y="0"/>
                </a:cubicBezTo>
                <a:cubicBezTo>
                  <a:pt x="5037170" y="-13296"/>
                  <a:pt x="5289722" y="-48609"/>
                  <a:pt x="5550865" y="0"/>
                </a:cubicBezTo>
                <a:cubicBezTo>
                  <a:pt x="5740088" y="19163"/>
                  <a:pt x="6143605" y="-29909"/>
                  <a:pt x="6358738" y="0"/>
                </a:cubicBezTo>
                <a:cubicBezTo>
                  <a:pt x="6556443" y="18955"/>
                  <a:pt x="6741581" y="-22634"/>
                  <a:pt x="6853885" y="0"/>
                </a:cubicBezTo>
                <a:cubicBezTo>
                  <a:pt x="6996029" y="20497"/>
                  <a:pt x="7453286" y="6658"/>
                  <a:pt x="7818120" y="0"/>
                </a:cubicBezTo>
                <a:cubicBezTo>
                  <a:pt x="7817552" y="7862"/>
                  <a:pt x="7817901" y="13269"/>
                  <a:pt x="7818120" y="18288"/>
                </a:cubicBezTo>
                <a:cubicBezTo>
                  <a:pt x="7701883" y="-33961"/>
                  <a:pt x="7395843" y="8437"/>
                  <a:pt x="7244791" y="18288"/>
                </a:cubicBezTo>
                <a:cubicBezTo>
                  <a:pt x="7088282" y="14407"/>
                  <a:pt x="6958165" y="20902"/>
                  <a:pt x="6827825" y="18288"/>
                </a:cubicBezTo>
                <a:cubicBezTo>
                  <a:pt x="6715653" y="-2805"/>
                  <a:pt x="6356779" y="33124"/>
                  <a:pt x="6176315" y="18288"/>
                </a:cubicBezTo>
                <a:cubicBezTo>
                  <a:pt x="6015867" y="-5301"/>
                  <a:pt x="5852369" y="-275"/>
                  <a:pt x="5681167" y="18288"/>
                </a:cubicBezTo>
                <a:cubicBezTo>
                  <a:pt x="5508002" y="48742"/>
                  <a:pt x="5304989" y="-7247"/>
                  <a:pt x="5029657" y="18288"/>
                </a:cubicBezTo>
                <a:cubicBezTo>
                  <a:pt x="4760375" y="46790"/>
                  <a:pt x="4637400" y="35678"/>
                  <a:pt x="4378147" y="18288"/>
                </a:cubicBezTo>
                <a:cubicBezTo>
                  <a:pt x="4094943" y="8043"/>
                  <a:pt x="4037303" y="27568"/>
                  <a:pt x="3726637" y="18288"/>
                </a:cubicBezTo>
                <a:cubicBezTo>
                  <a:pt x="3400340" y="-2459"/>
                  <a:pt x="3320728" y="61058"/>
                  <a:pt x="3075127" y="18288"/>
                </a:cubicBezTo>
                <a:cubicBezTo>
                  <a:pt x="2809301" y="-25757"/>
                  <a:pt x="2702630" y="16477"/>
                  <a:pt x="2501798" y="18288"/>
                </a:cubicBezTo>
                <a:cubicBezTo>
                  <a:pt x="2308686" y="20751"/>
                  <a:pt x="2079466" y="5550"/>
                  <a:pt x="1772107" y="18288"/>
                </a:cubicBezTo>
                <a:cubicBezTo>
                  <a:pt x="1420202" y="47064"/>
                  <a:pt x="1431765" y="28913"/>
                  <a:pt x="1120597" y="18288"/>
                </a:cubicBezTo>
                <a:cubicBezTo>
                  <a:pt x="791266" y="31607"/>
                  <a:pt x="235945" y="82322"/>
                  <a:pt x="0" y="18288"/>
                </a:cubicBezTo>
                <a:cubicBezTo>
                  <a:pt x="-589" y="13471"/>
                  <a:pt x="-474" y="7409"/>
                  <a:pt x="0" y="0"/>
                </a:cubicBezTo>
                <a:close/>
              </a:path>
              <a:path extrusionOk="0" h="18288" w="7818120">
                <a:moveTo>
                  <a:pt x="0" y="0"/>
                </a:moveTo>
                <a:cubicBezTo>
                  <a:pt x="161767" y="-7030"/>
                  <a:pt x="286873" y="-11228"/>
                  <a:pt x="573329" y="0"/>
                </a:cubicBezTo>
                <a:cubicBezTo>
                  <a:pt x="860952" y="-8429"/>
                  <a:pt x="823968" y="-2420"/>
                  <a:pt x="990295" y="0"/>
                </a:cubicBezTo>
                <a:cubicBezTo>
                  <a:pt x="1144921" y="-13846"/>
                  <a:pt x="1288801" y="10931"/>
                  <a:pt x="1394232" y="0"/>
                </a:cubicBezTo>
                <a:cubicBezTo>
                  <a:pt x="1499663" y="-10931"/>
                  <a:pt x="1677634" y="10318"/>
                  <a:pt x="1798168" y="0"/>
                </a:cubicBezTo>
                <a:cubicBezTo>
                  <a:pt x="2021167" y="5465"/>
                  <a:pt x="2087775" y="-15972"/>
                  <a:pt x="2371496" y="0"/>
                </a:cubicBezTo>
                <a:cubicBezTo>
                  <a:pt x="2646084" y="3640"/>
                  <a:pt x="2709294" y="-15431"/>
                  <a:pt x="2944825" y="0"/>
                </a:cubicBezTo>
                <a:cubicBezTo>
                  <a:pt x="3182104" y="39801"/>
                  <a:pt x="3563508" y="7189"/>
                  <a:pt x="3752698" y="0"/>
                </a:cubicBezTo>
                <a:cubicBezTo>
                  <a:pt x="4004713" y="-51688"/>
                  <a:pt x="4111759" y="8465"/>
                  <a:pt x="4247845" y="0"/>
                </a:cubicBezTo>
                <a:cubicBezTo>
                  <a:pt x="4409051" y="-38636"/>
                  <a:pt x="4840912" y="-6880"/>
                  <a:pt x="5055718" y="0"/>
                </a:cubicBezTo>
                <a:cubicBezTo>
                  <a:pt x="5318987" y="12828"/>
                  <a:pt x="5464207" y="16349"/>
                  <a:pt x="5863590" y="0"/>
                </a:cubicBezTo>
                <a:cubicBezTo>
                  <a:pt x="6258188" y="21536"/>
                  <a:pt x="6373895" y="-20866"/>
                  <a:pt x="6515100" y="0"/>
                </a:cubicBezTo>
                <a:cubicBezTo>
                  <a:pt x="6673199" y="-42487"/>
                  <a:pt x="7368245" y="-124798"/>
                  <a:pt x="7818120" y="0"/>
                </a:cubicBezTo>
                <a:cubicBezTo>
                  <a:pt x="7818163" y="8895"/>
                  <a:pt x="7818750" y="9828"/>
                  <a:pt x="7818120" y="18288"/>
                </a:cubicBezTo>
                <a:cubicBezTo>
                  <a:pt x="7615777" y="-1071"/>
                  <a:pt x="7527543" y="-5750"/>
                  <a:pt x="7401154" y="18288"/>
                </a:cubicBezTo>
                <a:cubicBezTo>
                  <a:pt x="7322611" y="47896"/>
                  <a:pt x="6964426" y="-24966"/>
                  <a:pt x="6593281" y="18288"/>
                </a:cubicBezTo>
                <a:cubicBezTo>
                  <a:pt x="6260055" y="33833"/>
                  <a:pt x="6287545" y="-3963"/>
                  <a:pt x="6098134" y="18288"/>
                </a:cubicBezTo>
                <a:cubicBezTo>
                  <a:pt x="5900337" y="14995"/>
                  <a:pt x="5605990" y="72621"/>
                  <a:pt x="5446624" y="18288"/>
                </a:cubicBezTo>
                <a:cubicBezTo>
                  <a:pt x="5244167" y="-23104"/>
                  <a:pt x="4914971" y="-34358"/>
                  <a:pt x="4638751" y="18288"/>
                </a:cubicBezTo>
                <a:cubicBezTo>
                  <a:pt x="4353273" y="8380"/>
                  <a:pt x="4297533" y="13876"/>
                  <a:pt x="3987241" y="18288"/>
                </a:cubicBezTo>
                <a:cubicBezTo>
                  <a:pt x="3687723" y="41876"/>
                  <a:pt x="3776181" y="30039"/>
                  <a:pt x="3570275" y="18288"/>
                </a:cubicBezTo>
                <a:cubicBezTo>
                  <a:pt x="3396160" y="10249"/>
                  <a:pt x="3285909" y="48310"/>
                  <a:pt x="3075127" y="18288"/>
                </a:cubicBezTo>
                <a:cubicBezTo>
                  <a:pt x="2869474" y="41512"/>
                  <a:pt x="2676329" y="4972"/>
                  <a:pt x="2267255" y="18288"/>
                </a:cubicBezTo>
                <a:cubicBezTo>
                  <a:pt x="1866401" y="24532"/>
                  <a:pt x="1882987" y="25696"/>
                  <a:pt x="1615745" y="18288"/>
                </a:cubicBezTo>
                <a:cubicBezTo>
                  <a:pt x="1346085" y="13379"/>
                  <a:pt x="1323312" y="12392"/>
                  <a:pt x="1120597" y="18288"/>
                </a:cubicBezTo>
                <a:cubicBezTo>
                  <a:pt x="940237" y="-60975"/>
                  <a:pt x="569386" y="27591"/>
                  <a:pt x="0" y="18288"/>
                </a:cubicBezTo>
                <a:cubicBezTo>
                  <a:pt x="1751" y="14440"/>
                  <a:pt x="-1272" y="7740"/>
                  <a:pt x="0" y="0"/>
                </a:cubicBezTo>
                <a:close/>
              </a:path>
              <a:path extrusionOk="0" fill="none" h="18288" w="7818120">
                <a:moveTo>
                  <a:pt x="0" y="0"/>
                </a:moveTo>
                <a:cubicBezTo>
                  <a:pt x="102311" y="-24031"/>
                  <a:pt x="206428" y="20084"/>
                  <a:pt x="416966" y="0"/>
                </a:cubicBezTo>
                <a:cubicBezTo>
                  <a:pt x="662339" y="-9883"/>
                  <a:pt x="833564" y="-11910"/>
                  <a:pt x="1146658" y="0"/>
                </a:cubicBezTo>
                <a:cubicBezTo>
                  <a:pt x="1398993" y="16754"/>
                  <a:pt x="1378239" y="-4997"/>
                  <a:pt x="1563624" y="0"/>
                </a:cubicBezTo>
                <a:cubicBezTo>
                  <a:pt x="1738265" y="3015"/>
                  <a:pt x="2006667" y="23864"/>
                  <a:pt x="2136953" y="0"/>
                </a:cubicBezTo>
                <a:cubicBezTo>
                  <a:pt x="2338524" y="-3063"/>
                  <a:pt x="2693378" y="-15904"/>
                  <a:pt x="2944825" y="0"/>
                </a:cubicBezTo>
                <a:cubicBezTo>
                  <a:pt x="3201439" y="-13695"/>
                  <a:pt x="3379198" y="46243"/>
                  <a:pt x="3596335" y="0"/>
                </a:cubicBezTo>
                <a:cubicBezTo>
                  <a:pt x="3778868" y="-61549"/>
                  <a:pt x="3979469" y="3461"/>
                  <a:pt x="4326026" y="0"/>
                </a:cubicBezTo>
                <a:cubicBezTo>
                  <a:pt x="4670641" y="40397"/>
                  <a:pt x="4801160" y="2093"/>
                  <a:pt x="4899355" y="0"/>
                </a:cubicBezTo>
                <a:cubicBezTo>
                  <a:pt x="4972821" y="-4221"/>
                  <a:pt x="5326959" y="8892"/>
                  <a:pt x="5550865" y="0"/>
                </a:cubicBezTo>
                <a:cubicBezTo>
                  <a:pt x="5793178" y="12267"/>
                  <a:pt x="6146346" y="-4531"/>
                  <a:pt x="6358738" y="0"/>
                </a:cubicBezTo>
                <a:cubicBezTo>
                  <a:pt x="6580825" y="49349"/>
                  <a:pt x="6739467" y="13524"/>
                  <a:pt x="6853885" y="0"/>
                </a:cubicBezTo>
                <a:cubicBezTo>
                  <a:pt x="7057243" y="-60557"/>
                  <a:pt x="7415107" y="-58698"/>
                  <a:pt x="7818120" y="0"/>
                </a:cubicBezTo>
                <a:cubicBezTo>
                  <a:pt x="7817705" y="7748"/>
                  <a:pt x="7817189" y="13015"/>
                  <a:pt x="7818120" y="18288"/>
                </a:cubicBezTo>
                <a:cubicBezTo>
                  <a:pt x="7693944" y="-3615"/>
                  <a:pt x="7376376" y="-6677"/>
                  <a:pt x="7244791" y="18288"/>
                </a:cubicBezTo>
                <a:cubicBezTo>
                  <a:pt x="7100086" y="-5717"/>
                  <a:pt x="6942350" y="35421"/>
                  <a:pt x="6827825" y="18288"/>
                </a:cubicBezTo>
                <a:cubicBezTo>
                  <a:pt x="6691364" y="27873"/>
                  <a:pt x="6342432" y="37332"/>
                  <a:pt x="6176315" y="18288"/>
                </a:cubicBezTo>
                <a:cubicBezTo>
                  <a:pt x="6012850" y="28657"/>
                  <a:pt x="5862979" y="-980"/>
                  <a:pt x="5681167" y="18288"/>
                </a:cubicBezTo>
                <a:cubicBezTo>
                  <a:pt x="5485624" y="71662"/>
                  <a:pt x="5295851" y="1288"/>
                  <a:pt x="5029657" y="18288"/>
                </a:cubicBezTo>
                <a:cubicBezTo>
                  <a:pt x="4753680" y="49046"/>
                  <a:pt x="4640335" y="38506"/>
                  <a:pt x="4378147" y="18288"/>
                </a:cubicBezTo>
                <a:cubicBezTo>
                  <a:pt x="4103046" y="-4537"/>
                  <a:pt x="4022480" y="43848"/>
                  <a:pt x="3726637" y="18288"/>
                </a:cubicBezTo>
                <a:cubicBezTo>
                  <a:pt x="3429109" y="3476"/>
                  <a:pt x="3316488" y="61415"/>
                  <a:pt x="3075127" y="18288"/>
                </a:cubicBezTo>
                <a:cubicBezTo>
                  <a:pt x="2821014" y="6093"/>
                  <a:pt x="2665050" y="-11263"/>
                  <a:pt x="2501798" y="18288"/>
                </a:cubicBezTo>
                <a:cubicBezTo>
                  <a:pt x="2343345" y="29394"/>
                  <a:pt x="2120041" y="-50427"/>
                  <a:pt x="1772107" y="18288"/>
                </a:cubicBezTo>
                <a:cubicBezTo>
                  <a:pt x="1424078" y="50665"/>
                  <a:pt x="1427418" y="32572"/>
                  <a:pt x="1120597" y="18288"/>
                </a:cubicBezTo>
                <a:cubicBezTo>
                  <a:pt x="796486" y="45938"/>
                  <a:pt x="243712" y="47798"/>
                  <a:pt x="0" y="18288"/>
                </a:cubicBezTo>
                <a:cubicBezTo>
                  <a:pt x="1307" y="12414"/>
                  <a:pt x="-32" y="574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05" name="Google Shape;205;p13"/>
          <p:cNvGrpSpPr/>
          <p:nvPr/>
        </p:nvGrpSpPr>
        <p:grpSpPr>
          <a:xfrm>
            <a:off x="1417320" y="2230849"/>
            <a:ext cx="6309359" cy="3943351"/>
            <a:chOff x="788670" y="2762"/>
            <a:chExt cx="6309359" cy="3943351"/>
          </a:xfrm>
        </p:grpSpPr>
        <p:sp>
          <p:nvSpPr>
            <p:cNvPr id="206" name="Google Shape;206;p13"/>
            <p:cNvSpPr/>
            <p:nvPr/>
          </p:nvSpPr>
          <p:spPr>
            <a:xfrm>
              <a:off x="788670" y="2762"/>
              <a:ext cx="1971674" cy="1183005"/>
            </a:xfrm>
            <a:prstGeom prst="rect">
              <a:avLst/>
            </a:prstGeom>
            <a:solidFill>
              <a:srgbClr val="BF50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3"/>
            <p:cNvSpPr txBox="1"/>
            <p:nvPr/>
          </p:nvSpPr>
          <p:spPr>
            <a:xfrm>
              <a:off x="788670" y="2762"/>
              <a:ext cx="1971674" cy="11830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Student input (invited to meeting and preferences and interests considered)</a:t>
              </a:r>
              <a:endParaRPr/>
            </a:p>
          </p:txBody>
        </p:sp>
        <p:sp>
          <p:nvSpPr>
            <p:cNvPr id="208" name="Google Shape;208;p13"/>
            <p:cNvSpPr/>
            <p:nvPr/>
          </p:nvSpPr>
          <p:spPr>
            <a:xfrm>
              <a:off x="2957512" y="2762"/>
              <a:ext cx="1971674" cy="1183005"/>
            </a:xfrm>
            <a:prstGeom prst="rect">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3"/>
            <p:cNvSpPr txBox="1"/>
            <p:nvPr/>
          </p:nvSpPr>
          <p:spPr>
            <a:xfrm>
              <a:off x="2957512" y="2762"/>
              <a:ext cx="1971674" cy="11830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Outside agency participation</a:t>
              </a:r>
              <a:endParaRPr/>
            </a:p>
          </p:txBody>
        </p:sp>
        <p:sp>
          <p:nvSpPr>
            <p:cNvPr id="210" name="Google Shape;210;p13"/>
            <p:cNvSpPr/>
            <p:nvPr/>
          </p:nvSpPr>
          <p:spPr>
            <a:xfrm>
              <a:off x="5126355" y="2762"/>
              <a:ext cx="1971674" cy="1183005"/>
            </a:xfrm>
            <a:prstGeom prst="rect">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3"/>
            <p:cNvSpPr txBox="1"/>
            <p:nvPr/>
          </p:nvSpPr>
          <p:spPr>
            <a:xfrm>
              <a:off x="5126355" y="2762"/>
              <a:ext cx="1971674" cy="11830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Age-appropriate transition assessments</a:t>
              </a:r>
              <a:endParaRPr/>
            </a:p>
          </p:txBody>
        </p:sp>
        <p:sp>
          <p:nvSpPr>
            <p:cNvPr id="212" name="Google Shape;212;p13"/>
            <p:cNvSpPr/>
            <p:nvPr/>
          </p:nvSpPr>
          <p:spPr>
            <a:xfrm>
              <a:off x="788670" y="1382935"/>
              <a:ext cx="1971674" cy="1183005"/>
            </a:xfrm>
            <a:prstGeom prst="rect">
              <a:avLst/>
            </a:prstGeom>
            <a:solidFill>
              <a:srgbClr val="49ACC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3"/>
            <p:cNvSpPr txBox="1"/>
            <p:nvPr/>
          </p:nvSpPr>
          <p:spPr>
            <a:xfrm>
              <a:off x="788670" y="1382935"/>
              <a:ext cx="1971674" cy="11830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Postsecondary goals based upon transition assessments</a:t>
              </a:r>
              <a:endParaRPr/>
            </a:p>
          </p:txBody>
        </p:sp>
        <p:sp>
          <p:nvSpPr>
            <p:cNvPr id="214" name="Google Shape;214;p13"/>
            <p:cNvSpPr/>
            <p:nvPr/>
          </p:nvSpPr>
          <p:spPr>
            <a:xfrm>
              <a:off x="2957512" y="1382935"/>
              <a:ext cx="1971674" cy="1183005"/>
            </a:xfrm>
            <a:prstGeom prst="rect">
              <a:avLst/>
            </a:prstGeom>
            <a:solidFill>
              <a:srgbClr val="F7954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3"/>
            <p:cNvSpPr txBox="1"/>
            <p:nvPr/>
          </p:nvSpPr>
          <p:spPr>
            <a:xfrm>
              <a:off x="2957512" y="1382935"/>
              <a:ext cx="1971674" cy="11830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Annual transition goals</a:t>
              </a:r>
              <a:endParaRPr/>
            </a:p>
          </p:txBody>
        </p:sp>
        <p:sp>
          <p:nvSpPr>
            <p:cNvPr id="216" name="Google Shape;216;p13"/>
            <p:cNvSpPr/>
            <p:nvPr/>
          </p:nvSpPr>
          <p:spPr>
            <a:xfrm>
              <a:off x="5126355" y="1382935"/>
              <a:ext cx="1971674" cy="1183005"/>
            </a:xfrm>
            <a:prstGeom prst="rect">
              <a:avLst/>
            </a:prstGeom>
            <a:solidFill>
              <a:srgbClr val="BF50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3"/>
            <p:cNvSpPr txBox="1"/>
            <p:nvPr/>
          </p:nvSpPr>
          <p:spPr>
            <a:xfrm>
              <a:off x="5126355" y="1382935"/>
              <a:ext cx="1971674" cy="11830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Transition services/</a:t>
              </a:r>
              <a:endParaRPr/>
            </a:p>
            <a:p>
              <a:pPr indent="0" lvl="0" marL="0" marR="0" rtl="0" algn="ctr">
                <a:lnSpc>
                  <a:spcPct val="90000"/>
                </a:lnSpc>
                <a:spcBef>
                  <a:spcPts val="595"/>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Coordinated Activities</a:t>
              </a:r>
              <a:endParaRPr/>
            </a:p>
          </p:txBody>
        </p:sp>
        <p:sp>
          <p:nvSpPr>
            <p:cNvPr id="218" name="Google Shape;218;p13"/>
            <p:cNvSpPr/>
            <p:nvPr/>
          </p:nvSpPr>
          <p:spPr>
            <a:xfrm>
              <a:off x="2957512" y="2763108"/>
              <a:ext cx="1971674" cy="1183005"/>
            </a:xfrm>
            <a:prstGeom prst="rect">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3"/>
            <p:cNvSpPr txBox="1"/>
            <p:nvPr/>
          </p:nvSpPr>
          <p:spPr>
            <a:xfrm>
              <a:off x="2957512" y="2763108"/>
              <a:ext cx="1971674" cy="1183005"/>
            </a:xfrm>
            <a:prstGeom prst="rect">
              <a:avLst/>
            </a:prstGeom>
            <a:noFill/>
            <a:ln>
              <a:noFill/>
            </a:ln>
          </p:spPr>
          <p:txBody>
            <a:bodyPr anchorCtr="0" anchor="ctr" bIns="64750" lIns="64750" spcFirstLastPara="1" rIns="64750" wrap="square" tIns="64750">
              <a:noAutofit/>
            </a:bodyPr>
            <a:lstStyle/>
            <a:p>
              <a:pPr indent="0" lvl="0" marL="0" marR="0" rtl="0" algn="ctr">
                <a:lnSpc>
                  <a:spcPct val="90000"/>
                </a:lnSpc>
                <a:spcBef>
                  <a:spcPts val="0"/>
                </a:spcBef>
                <a:spcAft>
                  <a:spcPts val="0"/>
                </a:spcAft>
                <a:buClr>
                  <a:schemeClr val="lt1"/>
                </a:buClr>
                <a:buSzPts val="1700"/>
                <a:buFont typeface="Arial"/>
                <a:buNone/>
              </a:pPr>
              <a:r>
                <a:rPr b="0" i="0" lang="en-US" sz="1700" u="none" cap="none" strike="noStrike">
                  <a:solidFill>
                    <a:schemeClr val="lt1"/>
                  </a:solidFill>
                  <a:latin typeface="Arial"/>
                  <a:ea typeface="Arial"/>
                  <a:cs typeface="Arial"/>
                  <a:sym typeface="Arial"/>
                </a:rPr>
                <a:t>Courses of study</a:t>
              </a:r>
              <a:endParaRPr/>
            </a:p>
          </p:txBody>
        </p:sp>
      </p:grpSp>
      <p:pic>
        <p:nvPicPr>
          <p:cNvPr descr="A picture containing text, sign, clipart&#10;&#10;Description automatically generated" id="220" name="Google Shape;220;p13"/>
          <p:cNvPicPr preferRelativeResize="0"/>
          <p:nvPr/>
        </p:nvPicPr>
        <p:blipFill rotWithShape="1">
          <a:blip r:embed="rId3">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 name="Shape 224"/>
        <p:cNvGrpSpPr/>
        <p:nvPr/>
      </p:nvGrpSpPr>
      <p:grpSpPr>
        <a:xfrm>
          <a:off x="0" y="0"/>
          <a:ext cx="0" cy="0"/>
          <a:chOff x="0" y="0"/>
          <a:chExt cx="0" cy="0"/>
        </a:xfrm>
      </p:grpSpPr>
      <p:sp>
        <p:nvSpPr>
          <p:cNvPr id="225" name="Google Shape;225;p14"/>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6" name="Google Shape;226;p14"/>
          <p:cNvSpPr txBox="1"/>
          <p:nvPr>
            <p:ph type="title"/>
          </p:nvPr>
        </p:nvSpPr>
        <p:spPr>
          <a:xfrm>
            <a:off x="429369" y="238539"/>
            <a:ext cx="8285260" cy="14344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700"/>
              <a:buFont typeface="Arial"/>
              <a:buNone/>
            </a:pPr>
            <a:r>
              <a:rPr lang="en-US" sz="4700">
                <a:solidFill>
                  <a:schemeClr val="dk1"/>
                </a:solidFill>
              </a:rPr>
              <a:t>Student and Agency Participation </a:t>
            </a:r>
            <a:endParaRPr/>
          </a:p>
        </p:txBody>
      </p:sp>
      <p:sp>
        <p:nvSpPr>
          <p:cNvPr id="227" name="Google Shape;227;p14"/>
          <p:cNvSpPr/>
          <p:nvPr/>
        </p:nvSpPr>
        <p:spPr>
          <a:xfrm>
            <a:off x="429369" y="1767709"/>
            <a:ext cx="8229600" cy="18288"/>
          </a:xfrm>
          <a:custGeom>
            <a:rect b="b" l="l" r="r" t="t"/>
            <a:pathLst>
              <a:path extrusionOk="0" fill="none" h="18288" w="8229600">
                <a:moveTo>
                  <a:pt x="0" y="0"/>
                </a:moveTo>
                <a:cubicBezTo>
                  <a:pt x="215278" y="6969"/>
                  <a:pt x="340572" y="21894"/>
                  <a:pt x="521208" y="0"/>
                </a:cubicBezTo>
                <a:cubicBezTo>
                  <a:pt x="745939" y="29643"/>
                  <a:pt x="1127486" y="-40512"/>
                  <a:pt x="1371600" y="0"/>
                </a:cubicBezTo>
                <a:cubicBezTo>
                  <a:pt x="1567490" y="28416"/>
                  <a:pt x="1945702" y="13075"/>
                  <a:pt x="2221992" y="0"/>
                </a:cubicBezTo>
                <a:cubicBezTo>
                  <a:pt x="2446218" y="-17340"/>
                  <a:pt x="2853686" y="-7924"/>
                  <a:pt x="3072384" y="0"/>
                </a:cubicBezTo>
                <a:cubicBezTo>
                  <a:pt x="3286960" y="20656"/>
                  <a:pt x="3324417" y="20174"/>
                  <a:pt x="3511296" y="0"/>
                </a:cubicBezTo>
                <a:cubicBezTo>
                  <a:pt x="3710690" y="-39182"/>
                  <a:pt x="3945457" y="-64074"/>
                  <a:pt x="4114800" y="0"/>
                </a:cubicBezTo>
                <a:cubicBezTo>
                  <a:pt x="4336079" y="28138"/>
                  <a:pt x="4420759" y="12117"/>
                  <a:pt x="4553712" y="0"/>
                </a:cubicBezTo>
                <a:cubicBezTo>
                  <a:pt x="4688252" y="-2224"/>
                  <a:pt x="5047430" y="19664"/>
                  <a:pt x="5239512" y="0"/>
                </a:cubicBezTo>
                <a:cubicBezTo>
                  <a:pt x="5424392" y="-49610"/>
                  <a:pt x="5708717" y="13540"/>
                  <a:pt x="5843016" y="0"/>
                </a:cubicBezTo>
                <a:cubicBezTo>
                  <a:pt x="6005788" y="32949"/>
                  <a:pt x="6198255" y="37080"/>
                  <a:pt x="6611112" y="0"/>
                </a:cubicBezTo>
                <a:cubicBezTo>
                  <a:pt x="6954152" y="635"/>
                  <a:pt x="7244390" y="18057"/>
                  <a:pt x="7461504" y="0"/>
                </a:cubicBezTo>
                <a:cubicBezTo>
                  <a:pt x="7693790" y="9882"/>
                  <a:pt x="7984486" y="17646"/>
                  <a:pt x="8229600" y="0"/>
                </a:cubicBezTo>
                <a:cubicBezTo>
                  <a:pt x="8228428" y="6016"/>
                  <a:pt x="8229853" y="9684"/>
                  <a:pt x="8229600" y="18288"/>
                </a:cubicBezTo>
                <a:cubicBezTo>
                  <a:pt x="7945777" y="19945"/>
                  <a:pt x="7812308" y="-8511"/>
                  <a:pt x="7461504" y="18288"/>
                </a:cubicBezTo>
                <a:cubicBezTo>
                  <a:pt x="7129391" y="53185"/>
                  <a:pt x="7087333" y="41906"/>
                  <a:pt x="6940296" y="18288"/>
                </a:cubicBezTo>
                <a:cubicBezTo>
                  <a:pt x="6810862" y="-23020"/>
                  <a:pt x="6701312" y="19361"/>
                  <a:pt x="6419088" y="18288"/>
                </a:cubicBezTo>
                <a:cubicBezTo>
                  <a:pt x="6152777" y="18855"/>
                  <a:pt x="5868611" y="48802"/>
                  <a:pt x="5650992" y="18288"/>
                </a:cubicBezTo>
                <a:cubicBezTo>
                  <a:pt x="5439747" y="15250"/>
                  <a:pt x="5334901" y="-1044"/>
                  <a:pt x="5129784" y="18288"/>
                </a:cubicBezTo>
                <a:cubicBezTo>
                  <a:pt x="4955906" y="40458"/>
                  <a:pt x="4793216" y="33888"/>
                  <a:pt x="4690872" y="18288"/>
                </a:cubicBezTo>
                <a:cubicBezTo>
                  <a:pt x="4552374" y="31087"/>
                  <a:pt x="4318742" y="6248"/>
                  <a:pt x="4087368" y="18288"/>
                </a:cubicBezTo>
                <a:cubicBezTo>
                  <a:pt x="3849418" y="32625"/>
                  <a:pt x="3751577" y="29688"/>
                  <a:pt x="3401568" y="18288"/>
                </a:cubicBezTo>
                <a:cubicBezTo>
                  <a:pt x="3067953" y="20409"/>
                  <a:pt x="3012425" y="26879"/>
                  <a:pt x="2798064" y="18288"/>
                </a:cubicBezTo>
                <a:cubicBezTo>
                  <a:pt x="2565154" y="16520"/>
                  <a:pt x="2426719" y="-31794"/>
                  <a:pt x="2276856" y="18288"/>
                </a:cubicBezTo>
                <a:cubicBezTo>
                  <a:pt x="2090980" y="4382"/>
                  <a:pt x="1702030" y="-8180"/>
                  <a:pt x="1426464" y="18288"/>
                </a:cubicBezTo>
                <a:cubicBezTo>
                  <a:pt x="1104481" y="69643"/>
                  <a:pt x="985013" y="-7690"/>
                  <a:pt x="740664" y="18288"/>
                </a:cubicBezTo>
                <a:cubicBezTo>
                  <a:pt x="507391" y="41643"/>
                  <a:pt x="191740" y="-11654"/>
                  <a:pt x="0" y="18288"/>
                </a:cubicBezTo>
                <a:cubicBezTo>
                  <a:pt x="714" y="9707"/>
                  <a:pt x="1025" y="3120"/>
                  <a:pt x="0" y="0"/>
                </a:cubicBezTo>
                <a:close/>
              </a:path>
              <a:path extrusionOk="0" h="18288" w="8229600">
                <a:moveTo>
                  <a:pt x="0" y="0"/>
                </a:moveTo>
                <a:cubicBezTo>
                  <a:pt x="270709" y="-27213"/>
                  <a:pt x="397128" y="23656"/>
                  <a:pt x="521208" y="0"/>
                </a:cubicBezTo>
                <a:cubicBezTo>
                  <a:pt x="631319" y="-5947"/>
                  <a:pt x="842157" y="28261"/>
                  <a:pt x="960120" y="0"/>
                </a:cubicBezTo>
                <a:cubicBezTo>
                  <a:pt x="1077930" y="6549"/>
                  <a:pt x="1318669" y="-15893"/>
                  <a:pt x="1481328" y="0"/>
                </a:cubicBezTo>
                <a:cubicBezTo>
                  <a:pt x="1659104" y="-21090"/>
                  <a:pt x="1870243" y="69945"/>
                  <a:pt x="2167128" y="0"/>
                </a:cubicBezTo>
                <a:cubicBezTo>
                  <a:pt x="2460684" y="-5519"/>
                  <a:pt x="2753885" y="-62993"/>
                  <a:pt x="2935224" y="0"/>
                </a:cubicBezTo>
                <a:cubicBezTo>
                  <a:pt x="3115119" y="56580"/>
                  <a:pt x="3535280" y="40687"/>
                  <a:pt x="3785616" y="0"/>
                </a:cubicBezTo>
                <a:cubicBezTo>
                  <a:pt x="4057881" y="25645"/>
                  <a:pt x="4308335" y="-2666"/>
                  <a:pt x="4636008" y="0"/>
                </a:cubicBezTo>
                <a:cubicBezTo>
                  <a:pt x="4987152" y="19805"/>
                  <a:pt x="5025979" y="14149"/>
                  <a:pt x="5239512" y="0"/>
                </a:cubicBezTo>
                <a:cubicBezTo>
                  <a:pt x="5437586" y="211"/>
                  <a:pt x="5752721" y="5618"/>
                  <a:pt x="6007608" y="0"/>
                </a:cubicBezTo>
                <a:cubicBezTo>
                  <a:pt x="6280137" y="-5132"/>
                  <a:pt x="6386079" y="-21510"/>
                  <a:pt x="6693408" y="0"/>
                </a:cubicBezTo>
                <a:cubicBezTo>
                  <a:pt x="6986580" y="4991"/>
                  <a:pt x="7015252" y="-18088"/>
                  <a:pt x="7296912" y="0"/>
                </a:cubicBezTo>
                <a:cubicBezTo>
                  <a:pt x="7569796" y="10390"/>
                  <a:pt x="7895472" y="71473"/>
                  <a:pt x="8229600" y="0"/>
                </a:cubicBezTo>
                <a:cubicBezTo>
                  <a:pt x="8230227" y="7450"/>
                  <a:pt x="8228885" y="11999"/>
                  <a:pt x="8229600" y="18288"/>
                </a:cubicBezTo>
                <a:cubicBezTo>
                  <a:pt x="8094333" y="-5252"/>
                  <a:pt x="7850928" y="37448"/>
                  <a:pt x="7626096" y="18288"/>
                </a:cubicBezTo>
                <a:cubicBezTo>
                  <a:pt x="7448378" y="-569"/>
                  <a:pt x="7315174" y="-1844"/>
                  <a:pt x="7022592" y="18288"/>
                </a:cubicBezTo>
                <a:cubicBezTo>
                  <a:pt x="6686163" y="50499"/>
                  <a:pt x="6352629" y="23510"/>
                  <a:pt x="6172200" y="18288"/>
                </a:cubicBezTo>
                <a:cubicBezTo>
                  <a:pt x="6015590" y="42345"/>
                  <a:pt x="5770309" y="21278"/>
                  <a:pt x="5650992" y="18288"/>
                </a:cubicBezTo>
                <a:cubicBezTo>
                  <a:pt x="5483975" y="12092"/>
                  <a:pt x="5165324" y="68948"/>
                  <a:pt x="4882896" y="18288"/>
                </a:cubicBezTo>
                <a:cubicBezTo>
                  <a:pt x="4568934" y="7053"/>
                  <a:pt x="4556334" y="27676"/>
                  <a:pt x="4443984" y="18288"/>
                </a:cubicBezTo>
                <a:cubicBezTo>
                  <a:pt x="4320775" y="10576"/>
                  <a:pt x="4034988" y="-3490"/>
                  <a:pt x="3758184" y="18288"/>
                </a:cubicBezTo>
                <a:cubicBezTo>
                  <a:pt x="3445155" y="-998"/>
                  <a:pt x="3367892" y="13824"/>
                  <a:pt x="3236976" y="18288"/>
                </a:cubicBezTo>
                <a:cubicBezTo>
                  <a:pt x="3093796" y="26408"/>
                  <a:pt x="2635824" y="24132"/>
                  <a:pt x="2386584" y="18288"/>
                </a:cubicBezTo>
                <a:cubicBezTo>
                  <a:pt x="2139815" y="-3297"/>
                  <a:pt x="2105958" y="25945"/>
                  <a:pt x="1947672" y="18288"/>
                </a:cubicBezTo>
                <a:cubicBezTo>
                  <a:pt x="1801011" y="-19911"/>
                  <a:pt x="1533636" y="14646"/>
                  <a:pt x="1261872" y="18288"/>
                </a:cubicBezTo>
                <a:cubicBezTo>
                  <a:pt x="989528" y="32227"/>
                  <a:pt x="1025848" y="14685"/>
                  <a:pt x="822960" y="18288"/>
                </a:cubicBezTo>
                <a:cubicBezTo>
                  <a:pt x="653456" y="20956"/>
                  <a:pt x="304027" y="8001"/>
                  <a:pt x="0" y="18288"/>
                </a:cubicBezTo>
                <a:cubicBezTo>
                  <a:pt x="-27" y="11611"/>
                  <a:pt x="-1713" y="5475"/>
                  <a:pt x="0" y="0"/>
                </a:cubicBezTo>
                <a:close/>
              </a:path>
              <a:path extrusionOk="0" fill="none" h="18288" w="8229600">
                <a:moveTo>
                  <a:pt x="0" y="0"/>
                </a:moveTo>
                <a:cubicBezTo>
                  <a:pt x="205130" y="6064"/>
                  <a:pt x="324007" y="6684"/>
                  <a:pt x="521208" y="0"/>
                </a:cubicBezTo>
                <a:cubicBezTo>
                  <a:pt x="695888" y="-14632"/>
                  <a:pt x="1101879" y="6017"/>
                  <a:pt x="1371600" y="0"/>
                </a:cubicBezTo>
                <a:cubicBezTo>
                  <a:pt x="1622968" y="4691"/>
                  <a:pt x="1936552" y="-7433"/>
                  <a:pt x="2221992" y="0"/>
                </a:cubicBezTo>
                <a:cubicBezTo>
                  <a:pt x="2498663" y="51226"/>
                  <a:pt x="2885875" y="-8757"/>
                  <a:pt x="3072384" y="0"/>
                </a:cubicBezTo>
                <a:cubicBezTo>
                  <a:pt x="3288944" y="24235"/>
                  <a:pt x="3331110" y="5443"/>
                  <a:pt x="3511296" y="0"/>
                </a:cubicBezTo>
                <a:cubicBezTo>
                  <a:pt x="3687973" y="-19690"/>
                  <a:pt x="3901025" y="-20092"/>
                  <a:pt x="4114800" y="0"/>
                </a:cubicBezTo>
                <a:cubicBezTo>
                  <a:pt x="4336102" y="32988"/>
                  <a:pt x="4416982" y="-5831"/>
                  <a:pt x="4553712" y="0"/>
                </a:cubicBezTo>
                <a:cubicBezTo>
                  <a:pt x="4674310" y="-5056"/>
                  <a:pt x="5080160" y="-12181"/>
                  <a:pt x="5239512" y="0"/>
                </a:cubicBezTo>
                <a:cubicBezTo>
                  <a:pt x="5419031" y="-38513"/>
                  <a:pt x="5691629" y="2226"/>
                  <a:pt x="5843016" y="0"/>
                </a:cubicBezTo>
                <a:cubicBezTo>
                  <a:pt x="5978317" y="-40553"/>
                  <a:pt x="6314754" y="9782"/>
                  <a:pt x="6611112" y="0"/>
                </a:cubicBezTo>
                <a:cubicBezTo>
                  <a:pt x="6973004" y="-17646"/>
                  <a:pt x="7175490" y="18489"/>
                  <a:pt x="7461504" y="0"/>
                </a:cubicBezTo>
                <a:cubicBezTo>
                  <a:pt x="7746737" y="-34159"/>
                  <a:pt x="7962178" y="39853"/>
                  <a:pt x="8229600" y="0"/>
                </a:cubicBezTo>
                <a:cubicBezTo>
                  <a:pt x="8228796" y="5852"/>
                  <a:pt x="8229698" y="10429"/>
                  <a:pt x="8229600" y="18288"/>
                </a:cubicBezTo>
                <a:cubicBezTo>
                  <a:pt x="7944174" y="-29104"/>
                  <a:pt x="7795646" y="-34405"/>
                  <a:pt x="7461504" y="18288"/>
                </a:cubicBezTo>
                <a:cubicBezTo>
                  <a:pt x="7129776" y="51087"/>
                  <a:pt x="7082769" y="31446"/>
                  <a:pt x="6940296" y="18288"/>
                </a:cubicBezTo>
                <a:cubicBezTo>
                  <a:pt x="6799665" y="-15875"/>
                  <a:pt x="6652769" y="31783"/>
                  <a:pt x="6419088" y="18288"/>
                </a:cubicBezTo>
                <a:cubicBezTo>
                  <a:pt x="6143970" y="52275"/>
                  <a:pt x="5863165" y="-16531"/>
                  <a:pt x="5650992" y="18288"/>
                </a:cubicBezTo>
                <a:cubicBezTo>
                  <a:pt x="5419172" y="40606"/>
                  <a:pt x="5309448" y="-405"/>
                  <a:pt x="5129784" y="18288"/>
                </a:cubicBezTo>
                <a:cubicBezTo>
                  <a:pt x="4947928" y="26023"/>
                  <a:pt x="4795021" y="5860"/>
                  <a:pt x="4690872" y="18288"/>
                </a:cubicBezTo>
                <a:cubicBezTo>
                  <a:pt x="4564358" y="-9579"/>
                  <a:pt x="4295485" y="-25280"/>
                  <a:pt x="4087368" y="18288"/>
                </a:cubicBezTo>
                <a:cubicBezTo>
                  <a:pt x="3871704" y="40406"/>
                  <a:pt x="3732927" y="-10898"/>
                  <a:pt x="3401568" y="18288"/>
                </a:cubicBezTo>
                <a:cubicBezTo>
                  <a:pt x="3075889" y="19660"/>
                  <a:pt x="3025898" y="44400"/>
                  <a:pt x="2798064" y="18288"/>
                </a:cubicBezTo>
                <a:cubicBezTo>
                  <a:pt x="2581856" y="-20869"/>
                  <a:pt x="2428311" y="-4900"/>
                  <a:pt x="2276856" y="18288"/>
                </a:cubicBezTo>
                <a:cubicBezTo>
                  <a:pt x="2098246" y="53283"/>
                  <a:pt x="1737531" y="55959"/>
                  <a:pt x="1426464" y="18288"/>
                </a:cubicBezTo>
                <a:cubicBezTo>
                  <a:pt x="1104708" y="26489"/>
                  <a:pt x="1006595" y="15928"/>
                  <a:pt x="740664" y="18288"/>
                </a:cubicBezTo>
                <a:cubicBezTo>
                  <a:pt x="480378" y="33084"/>
                  <a:pt x="202592" y="-12357"/>
                  <a:pt x="0" y="18288"/>
                </a:cubicBezTo>
                <a:cubicBezTo>
                  <a:pt x="888" y="9601"/>
                  <a:pt x="860" y="4150"/>
                  <a:pt x="0" y="0"/>
                </a:cubicBezTo>
                <a:close/>
              </a:path>
            </a:pathLst>
          </a:custGeom>
          <a:solidFill>
            <a:schemeClr val="accent2">
              <a:alpha val="74901"/>
            </a:schemeClr>
          </a:solidFill>
          <a:ln cap="rnd" cmpd="sng" w="44450">
            <a:solidFill>
              <a:schemeClr val="accent2">
                <a:alpha val="74901"/>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White paper ships being led by a yellow ship" id="228" name="Google Shape;228;p14"/>
          <p:cNvPicPr preferRelativeResize="0"/>
          <p:nvPr/>
        </p:nvPicPr>
        <p:blipFill rotWithShape="1">
          <a:blip r:embed="rId3">
            <a:alphaModFix/>
          </a:blip>
          <a:srcRect b="2" l="40194" r="12618" t="0"/>
          <a:stretch/>
        </p:blipFill>
        <p:spPr>
          <a:xfrm>
            <a:off x="429369" y="2002056"/>
            <a:ext cx="2957886" cy="4184060"/>
          </a:xfrm>
          <a:custGeom>
            <a:rect b="b" l="l" r="r" t="t"/>
            <a:pathLst>
              <a:path extrusionOk="0" h="6307845" w="3807743">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a:noFill/>
          <a:ln>
            <a:noFill/>
          </a:ln>
        </p:spPr>
      </p:pic>
      <p:sp>
        <p:nvSpPr>
          <p:cNvPr id="229" name="Google Shape;229;p14"/>
          <p:cNvSpPr txBox="1"/>
          <p:nvPr>
            <p:ph idx="1" type="body"/>
          </p:nvPr>
        </p:nvSpPr>
        <p:spPr>
          <a:xfrm>
            <a:off x="3679466" y="2071316"/>
            <a:ext cx="5035164" cy="4114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900"/>
              <a:buNone/>
            </a:pPr>
            <a:r>
              <a:rPr lang="en-US" sz="1900">
                <a:solidFill>
                  <a:schemeClr val="dk1"/>
                </a:solidFill>
                <a:latin typeface="Arial"/>
                <a:ea typeface="Arial"/>
                <a:cs typeface="Arial"/>
                <a:sym typeface="Arial"/>
              </a:rPr>
              <a:t>IEP teams must:</a:t>
            </a:r>
            <a:endParaRPr/>
          </a:p>
          <a:p>
            <a:pPr indent="-228600" lvl="1" marL="790575" rtl="0" algn="l">
              <a:lnSpc>
                <a:spcPct val="90000"/>
              </a:lnSpc>
              <a:spcBef>
                <a:spcPts val="600"/>
              </a:spcBef>
              <a:spcAft>
                <a:spcPts val="0"/>
              </a:spcAft>
              <a:buClr>
                <a:schemeClr val="dk1"/>
              </a:buClr>
              <a:buSzPts val="1900"/>
              <a:buFont typeface="Arial"/>
              <a:buChar char="•"/>
            </a:pPr>
            <a:r>
              <a:rPr lang="en-US" sz="1900">
                <a:solidFill>
                  <a:schemeClr val="dk1"/>
                </a:solidFill>
                <a:latin typeface="Arial"/>
                <a:ea typeface="Arial"/>
                <a:cs typeface="Arial"/>
                <a:sym typeface="Arial"/>
              </a:rPr>
              <a:t>Invite the student to the IEP meeting;</a:t>
            </a:r>
            <a:endParaRPr/>
          </a:p>
          <a:p>
            <a:pPr indent="-228600" lvl="1" marL="790575" rtl="0" algn="l">
              <a:lnSpc>
                <a:spcPct val="90000"/>
              </a:lnSpc>
              <a:spcBef>
                <a:spcPts val="600"/>
              </a:spcBef>
              <a:spcAft>
                <a:spcPts val="0"/>
              </a:spcAft>
              <a:buClr>
                <a:schemeClr val="dk1"/>
              </a:buClr>
              <a:buSzPts val="1900"/>
              <a:buFont typeface="Arial"/>
              <a:buChar char="•"/>
            </a:pPr>
            <a:r>
              <a:rPr lang="en-US" sz="1900">
                <a:solidFill>
                  <a:schemeClr val="dk1"/>
                </a:solidFill>
                <a:latin typeface="Arial"/>
                <a:ea typeface="Arial"/>
                <a:cs typeface="Arial"/>
                <a:sym typeface="Arial"/>
              </a:rPr>
              <a:t>Ensure that the child's preferences and interests are considered, if they do not attend</a:t>
            </a:r>
            <a:endParaRPr/>
          </a:p>
          <a:p>
            <a:pPr indent="-228600" lvl="1" marL="790575" rtl="0" algn="l">
              <a:lnSpc>
                <a:spcPct val="90000"/>
              </a:lnSpc>
              <a:spcBef>
                <a:spcPts val="600"/>
              </a:spcBef>
              <a:spcAft>
                <a:spcPts val="0"/>
              </a:spcAft>
              <a:buClr>
                <a:schemeClr val="dk1"/>
              </a:buClr>
              <a:buSzPts val="1900"/>
              <a:buFont typeface="Arial"/>
              <a:buChar char="•"/>
            </a:pPr>
            <a:r>
              <a:rPr lang="en-US" sz="1900">
                <a:solidFill>
                  <a:schemeClr val="dk1"/>
                </a:solidFill>
                <a:latin typeface="Arial"/>
                <a:ea typeface="Arial"/>
                <a:cs typeface="Arial"/>
                <a:sym typeface="Arial"/>
              </a:rPr>
              <a:t>Invite a representative of any participating agency that is likely to be responsible for providing or paying for transition services with the </a:t>
            </a:r>
            <a:r>
              <a:rPr b="1" lang="en-US" sz="1900">
                <a:solidFill>
                  <a:schemeClr val="dk1"/>
                </a:solidFill>
                <a:latin typeface="Arial"/>
                <a:ea typeface="Arial"/>
                <a:cs typeface="Arial"/>
                <a:sym typeface="Arial"/>
              </a:rPr>
              <a:t>prior consent </a:t>
            </a:r>
            <a:r>
              <a:rPr lang="en-US" sz="1900">
                <a:solidFill>
                  <a:schemeClr val="dk1"/>
                </a:solidFill>
                <a:latin typeface="Arial"/>
                <a:ea typeface="Arial"/>
                <a:cs typeface="Arial"/>
                <a:sym typeface="Arial"/>
              </a:rPr>
              <a:t>of the parent or student who has reached the age of majority.</a:t>
            </a:r>
            <a:endParaRPr/>
          </a:p>
          <a:p>
            <a:pPr indent="120650" lvl="0" marL="0" rtl="0" algn="l">
              <a:lnSpc>
                <a:spcPct val="90000"/>
              </a:lnSpc>
              <a:spcBef>
                <a:spcPts val="60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a:p>
            <a:pPr indent="6350" lvl="0" marL="114300" rtl="0" algn="l">
              <a:lnSpc>
                <a:spcPct val="90000"/>
              </a:lnSpc>
              <a:spcBef>
                <a:spcPts val="60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p:txBody>
      </p:sp>
      <p:pic>
        <p:nvPicPr>
          <p:cNvPr descr="A picture containing text, sign, clipart&#10;&#10;Description automatically generated" id="230" name="Google Shape;230;p14"/>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4" name="Shape 234"/>
        <p:cNvGrpSpPr/>
        <p:nvPr/>
      </p:nvGrpSpPr>
      <p:grpSpPr>
        <a:xfrm>
          <a:off x="0" y="0"/>
          <a:ext cx="0" cy="0"/>
          <a:chOff x="0" y="0"/>
          <a:chExt cx="0" cy="0"/>
        </a:xfrm>
      </p:grpSpPr>
      <p:sp>
        <p:nvSpPr>
          <p:cNvPr id="235" name="Google Shape;235;p15"/>
          <p:cNvSpPr/>
          <p:nvPr/>
        </p:nvSpPr>
        <p:spPr>
          <a:xfrm>
            <a:off x="0" y="-1"/>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6" name="Google Shape;236;p15"/>
          <p:cNvSpPr/>
          <p:nvPr/>
        </p:nvSpPr>
        <p:spPr>
          <a:xfrm>
            <a:off x="0" y="0"/>
            <a:ext cx="9141714" cy="6858000"/>
          </a:xfrm>
          <a:prstGeom prst="rect">
            <a:avLst/>
          </a:prstGeom>
          <a:solidFill>
            <a:schemeClr val="lt2">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37" name="Google Shape;237;p15"/>
          <p:cNvPicPr preferRelativeResize="0"/>
          <p:nvPr/>
        </p:nvPicPr>
        <p:blipFill rotWithShape="1">
          <a:blip r:embed="rId3">
            <a:alphaModFix/>
          </a:blip>
          <a:srcRect b="0" l="0" r="0" t="0"/>
          <a:stretch/>
        </p:blipFill>
        <p:spPr>
          <a:xfrm>
            <a:off x="0" y="0"/>
            <a:ext cx="9141714" cy="6862380"/>
          </a:xfrm>
          <a:prstGeom prst="rect">
            <a:avLst/>
          </a:prstGeom>
          <a:noFill/>
          <a:ln>
            <a:noFill/>
          </a:ln>
        </p:spPr>
      </p:pic>
      <p:sp>
        <p:nvSpPr>
          <p:cNvPr id="238" name="Google Shape;238;p15"/>
          <p:cNvSpPr/>
          <p:nvPr/>
        </p:nvSpPr>
        <p:spPr>
          <a:xfrm>
            <a:off x="0" y="0"/>
            <a:ext cx="9141714" cy="6858000"/>
          </a:xfrm>
          <a:prstGeom prst="rect">
            <a:avLst/>
          </a:prstGeom>
          <a:solidFill>
            <a:schemeClr val="accen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9" name="Google Shape;239;p15"/>
          <p:cNvSpPr/>
          <p:nvPr/>
        </p:nvSpPr>
        <p:spPr>
          <a:xfrm>
            <a:off x="746883" y="1110000"/>
            <a:ext cx="7646805" cy="462923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E5B8B7"/>
              </a:solidFill>
              <a:latin typeface="Arial"/>
              <a:ea typeface="Arial"/>
              <a:cs typeface="Arial"/>
              <a:sym typeface="Arial"/>
            </a:endParaRPr>
          </a:p>
        </p:txBody>
      </p:sp>
      <p:sp>
        <p:nvSpPr>
          <p:cNvPr id="240" name="Google Shape;240;p15"/>
          <p:cNvSpPr txBox="1"/>
          <p:nvPr>
            <p:ph type="title"/>
          </p:nvPr>
        </p:nvSpPr>
        <p:spPr>
          <a:xfrm>
            <a:off x="1499156" y="1302871"/>
            <a:ext cx="6141019" cy="204465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200"/>
              <a:buFont typeface="Arial"/>
              <a:buNone/>
            </a:pPr>
            <a:r>
              <a:rPr lang="en-US" sz="4200">
                <a:solidFill>
                  <a:schemeClr val="dk1"/>
                </a:solidFill>
                <a:latin typeface="Arial"/>
                <a:ea typeface="Arial"/>
                <a:cs typeface="Arial"/>
                <a:sym typeface="Arial"/>
              </a:rPr>
              <a:t>Transition: A Collaborative Student-Led Process </a:t>
            </a:r>
            <a:endParaRPr/>
          </a:p>
        </p:txBody>
      </p:sp>
      <p:sp>
        <p:nvSpPr>
          <p:cNvPr id="241" name="Google Shape;241;p15"/>
          <p:cNvSpPr txBox="1"/>
          <p:nvPr>
            <p:ph idx="12" type="sldNum"/>
          </p:nvPr>
        </p:nvSpPr>
        <p:spPr>
          <a:xfrm>
            <a:off x="8791956" y="18288"/>
            <a:ext cx="356616" cy="475488"/>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dk1"/>
              </a:buClr>
              <a:buSzPts val="800"/>
              <a:buFont typeface="Arial"/>
              <a:buNone/>
            </a:pPr>
            <a:fld id="{00000000-1234-1234-1234-123412341234}" type="slidenum">
              <a:rPr lang="en-US" sz="800">
                <a:solidFill>
                  <a:schemeClr val="dk1"/>
                </a:solidFill>
                <a:latin typeface="Arial"/>
                <a:ea typeface="Arial"/>
                <a:cs typeface="Arial"/>
                <a:sym typeface="Arial"/>
              </a:rPr>
              <a:t>‹#›</a:t>
            </a:fld>
            <a:endParaRPr sz="800">
              <a:solidFill>
                <a:schemeClr val="dk1"/>
              </a:solidFill>
              <a:latin typeface="Arial"/>
              <a:ea typeface="Arial"/>
              <a:cs typeface="Arial"/>
              <a:sym typeface="Arial"/>
            </a:endParaRPr>
          </a:p>
        </p:txBody>
      </p:sp>
      <p:sp>
        <p:nvSpPr>
          <p:cNvPr id="242" name="Google Shape;242;p15"/>
          <p:cNvSpPr txBox="1"/>
          <p:nvPr>
            <p:ph idx="1" type="body"/>
          </p:nvPr>
        </p:nvSpPr>
        <p:spPr>
          <a:xfrm>
            <a:off x="1495230" y="3519236"/>
            <a:ext cx="6144633" cy="2057046"/>
          </a:xfrm>
          <a:prstGeom prst="rect">
            <a:avLst/>
          </a:prstGeom>
          <a:noFill/>
          <a:ln>
            <a:noFill/>
          </a:ln>
        </p:spPr>
        <p:txBody>
          <a:bodyPr anchorCtr="0" anchor="t" bIns="45700" lIns="91425" spcFirstLastPara="1" rIns="91425" wrap="square" tIns="45700">
            <a:normAutofit/>
          </a:bodyPr>
          <a:lstStyle/>
          <a:p>
            <a:pPr indent="0" lvl="0" marL="114300" rtl="0" algn="ctr">
              <a:lnSpc>
                <a:spcPct val="90000"/>
              </a:lnSpc>
              <a:spcBef>
                <a:spcPts val="0"/>
              </a:spcBef>
              <a:spcAft>
                <a:spcPts val="0"/>
              </a:spcAft>
              <a:buClr>
                <a:schemeClr val="dk1"/>
              </a:buClr>
              <a:buSzPts val="1600"/>
              <a:buNone/>
            </a:pPr>
            <a:r>
              <a:rPr lang="en-US" sz="1600">
                <a:solidFill>
                  <a:schemeClr val="dk1"/>
                </a:solidFill>
                <a:latin typeface="Arial"/>
                <a:ea typeface="Arial"/>
                <a:cs typeface="Arial"/>
                <a:sym typeface="Arial"/>
              </a:rPr>
              <a:t>Ideally, Transition planning for students with disabilities is led by the student and is a collaborative effort between the local education agency, vocational rehabilitation, the student’s family or natural support system with a focus on Competitive Integrated Employment. </a:t>
            </a:r>
            <a:endParaRPr/>
          </a:p>
          <a:p>
            <a:pPr indent="0" lvl="0" marL="114300" rtl="0" algn="ctr">
              <a:lnSpc>
                <a:spcPct val="90000"/>
              </a:lnSpc>
              <a:spcBef>
                <a:spcPts val="600"/>
              </a:spcBef>
              <a:spcAft>
                <a:spcPts val="0"/>
              </a:spcAft>
              <a:buClr>
                <a:srgbClr val="000000"/>
              </a:buClr>
              <a:buSzPts val="1600"/>
              <a:buNone/>
            </a:pPr>
            <a:r>
              <a:t/>
            </a:r>
            <a:endParaRPr sz="1600">
              <a:solidFill>
                <a:schemeClr val="dk1"/>
              </a:solidFill>
              <a:latin typeface="Arial"/>
              <a:ea typeface="Arial"/>
              <a:cs typeface="Arial"/>
              <a:sym typeface="Arial"/>
            </a:endParaRPr>
          </a:p>
        </p:txBody>
      </p:sp>
      <p:pic>
        <p:nvPicPr>
          <p:cNvPr descr="A picture containing text, sign, clipart&#10;&#10;Description automatically generated" id="243" name="Google Shape;243;p15"/>
          <p:cNvPicPr preferRelativeResize="0"/>
          <p:nvPr/>
        </p:nvPicPr>
        <p:blipFill rotWithShape="1">
          <a:blip r:embed="rId4">
            <a:alphaModFix/>
          </a:blip>
          <a:srcRect b="0" l="0" r="0" t="0"/>
          <a:stretch/>
        </p:blipFill>
        <p:spPr>
          <a:xfrm>
            <a:off x="6817957" y="6480401"/>
            <a:ext cx="1146661" cy="33165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7" name="Shape 247"/>
        <p:cNvGrpSpPr/>
        <p:nvPr/>
      </p:nvGrpSpPr>
      <p:grpSpPr>
        <a:xfrm>
          <a:off x="0" y="0"/>
          <a:ext cx="0" cy="0"/>
          <a:chOff x="0" y="0"/>
          <a:chExt cx="0" cy="0"/>
        </a:xfrm>
      </p:grpSpPr>
      <p:sp>
        <p:nvSpPr>
          <p:cNvPr id="248" name="Google Shape;248;p16"/>
          <p:cNvSpPr/>
          <p:nvPr/>
        </p:nvSpPr>
        <p:spPr>
          <a:xfrm>
            <a:off x="0" y="2"/>
            <a:ext cx="9144000" cy="685799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9" name="Google Shape;249;p16"/>
          <p:cNvSpPr txBox="1"/>
          <p:nvPr>
            <p:ph type="title"/>
          </p:nvPr>
        </p:nvSpPr>
        <p:spPr>
          <a:xfrm>
            <a:off x="852297" y="502021"/>
            <a:ext cx="4629946" cy="165548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500"/>
              <a:buFont typeface="Arial"/>
              <a:buNone/>
            </a:pPr>
            <a:r>
              <a:rPr lang="en-US" sz="3500">
                <a:solidFill>
                  <a:schemeClr val="dk1"/>
                </a:solidFill>
              </a:rPr>
              <a:t>Present Levels </a:t>
            </a:r>
            <a:endParaRPr/>
          </a:p>
        </p:txBody>
      </p:sp>
      <p:pic>
        <p:nvPicPr>
          <p:cNvPr descr="Magnifying glass showing decling performance" id="250" name="Google Shape;250;p16"/>
          <p:cNvPicPr preferRelativeResize="0"/>
          <p:nvPr/>
        </p:nvPicPr>
        <p:blipFill rotWithShape="1">
          <a:blip r:embed="rId3">
            <a:alphaModFix/>
          </a:blip>
          <a:srcRect b="1" l="18819" r="49384" t="0"/>
          <a:stretch/>
        </p:blipFill>
        <p:spPr>
          <a:xfrm>
            <a:off x="6086475" y="-12515"/>
            <a:ext cx="3057525" cy="6418631"/>
          </a:xfrm>
          <a:prstGeom prst="rect">
            <a:avLst/>
          </a:prstGeom>
          <a:noFill/>
          <a:ln>
            <a:noFill/>
          </a:ln>
        </p:spPr>
      </p:pic>
      <p:sp>
        <p:nvSpPr>
          <p:cNvPr id="251" name="Google Shape;251;p16"/>
          <p:cNvSpPr/>
          <p:nvPr/>
        </p:nvSpPr>
        <p:spPr>
          <a:xfrm flipH="1">
            <a:off x="0" y="6406116"/>
            <a:ext cx="9143998" cy="461774"/>
          </a:xfrm>
          <a:prstGeom prst="rect">
            <a:avLst/>
          </a:prstGeom>
          <a:gradFill>
            <a:gsLst>
              <a:gs pos="0">
                <a:srgbClr val="000000"/>
              </a:gs>
              <a:gs pos="70000">
                <a:srgbClr val="366092"/>
              </a:gs>
              <a:gs pos="100000">
                <a:srgbClr val="366092"/>
              </a:gs>
            </a:gsLst>
            <a:lin ang="15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2" name="Google Shape;252;p16"/>
          <p:cNvSpPr/>
          <p:nvPr/>
        </p:nvSpPr>
        <p:spPr>
          <a:xfrm flipH="1">
            <a:off x="6086475" y="6406115"/>
            <a:ext cx="3057523" cy="464399"/>
          </a:xfrm>
          <a:prstGeom prst="rect">
            <a:avLst/>
          </a:prstGeom>
          <a:gradFill>
            <a:gsLst>
              <a:gs pos="0">
                <a:srgbClr val="000000">
                  <a:alpha val="45882"/>
                </a:srgbClr>
              </a:gs>
              <a:gs pos="19000">
                <a:srgbClr val="000000">
                  <a:alpha val="45882"/>
                </a:srgbClr>
              </a:gs>
              <a:gs pos="99000">
                <a:schemeClr val="accent1"/>
              </a:gs>
              <a:gs pos="100000">
                <a:schemeClr val="accent1"/>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picture containing text, sign, clipart&#10;&#10;Description automatically generated" id="253" name="Google Shape;253;p16"/>
          <p:cNvPicPr preferRelativeResize="0"/>
          <p:nvPr/>
        </p:nvPicPr>
        <p:blipFill rotWithShape="1">
          <a:blip r:embed="rId4">
            <a:alphaModFix/>
          </a:blip>
          <a:srcRect b="0" l="0" r="0" t="0"/>
          <a:stretch/>
        </p:blipFill>
        <p:spPr>
          <a:xfrm>
            <a:off x="7701794" y="6418633"/>
            <a:ext cx="1146661" cy="331658"/>
          </a:xfrm>
          <a:prstGeom prst="rect">
            <a:avLst/>
          </a:prstGeom>
          <a:noFill/>
          <a:ln>
            <a:noFill/>
          </a:ln>
        </p:spPr>
      </p:pic>
      <p:grpSp>
        <p:nvGrpSpPr>
          <p:cNvPr id="254" name="Google Shape;254;p16"/>
          <p:cNvGrpSpPr/>
          <p:nvPr/>
        </p:nvGrpSpPr>
        <p:grpSpPr>
          <a:xfrm>
            <a:off x="852297" y="2408518"/>
            <a:ext cx="4629946" cy="3535082"/>
            <a:chOff x="0" y="0"/>
            <a:chExt cx="4629946" cy="3535082"/>
          </a:xfrm>
        </p:grpSpPr>
        <p:sp>
          <p:nvSpPr>
            <p:cNvPr id="255" name="Google Shape;255;p16"/>
            <p:cNvSpPr/>
            <p:nvPr/>
          </p:nvSpPr>
          <p:spPr>
            <a:xfrm>
              <a:off x="0" y="0"/>
              <a:ext cx="3935454" cy="1060524"/>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6"/>
            <p:cNvSpPr txBox="1"/>
            <p:nvPr/>
          </p:nvSpPr>
          <p:spPr>
            <a:xfrm>
              <a:off x="31062" y="31062"/>
              <a:ext cx="2791065" cy="998400"/>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The Present Levels of Academic Achievement and Functional Performance  (PLAAFP) describe the level at which students are working academically and functionally.</a:t>
              </a:r>
              <a:endParaRPr/>
            </a:p>
          </p:txBody>
        </p:sp>
        <p:sp>
          <p:nvSpPr>
            <p:cNvPr id="257" name="Google Shape;257;p16"/>
            <p:cNvSpPr/>
            <p:nvPr/>
          </p:nvSpPr>
          <p:spPr>
            <a:xfrm>
              <a:off x="347246" y="1237279"/>
              <a:ext cx="3935454" cy="1060524"/>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6"/>
            <p:cNvSpPr txBox="1"/>
            <p:nvPr/>
          </p:nvSpPr>
          <p:spPr>
            <a:xfrm>
              <a:off x="378308" y="1268341"/>
              <a:ext cx="2836743" cy="998400"/>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Transition Assessment results must be documented in the IEP in the PLAAFP. </a:t>
              </a:r>
              <a:endParaRPr/>
            </a:p>
          </p:txBody>
        </p:sp>
        <p:sp>
          <p:nvSpPr>
            <p:cNvPr id="259" name="Google Shape;259;p16"/>
            <p:cNvSpPr/>
            <p:nvPr/>
          </p:nvSpPr>
          <p:spPr>
            <a:xfrm>
              <a:off x="694492" y="2474558"/>
              <a:ext cx="3935454" cy="1060524"/>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6"/>
            <p:cNvSpPr txBox="1"/>
            <p:nvPr/>
          </p:nvSpPr>
          <p:spPr>
            <a:xfrm>
              <a:off x="725554" y="2505620"/>
              <a:ext cx="2836743" cy="998400"/>
            </a:xfrm>
            <a:prstGeom prst="rect">
              <a:avLst/>
            </a:prstGeom>
            <a:noFill/>
            <a:ln>
              <a:noFill/>
            </a:ln>
          </p:spPr>
          <p:txBody>
            <a:bodyPr anchorCtr="0" anchor="ctr" bIns="53325" lIns="53325" spcFirstLastPara="1" rIns="53325" wrap="square" tIns="53325">
              <a:noAutofit/>
            </a:bodyPr>
            <a:lstStyle/>
            <a:p>
              <a:pPr indent="0" lvl="0" marL="0" marR="0" rtl="0" algn="l">
                <a:lnSpc>
                  <a:spcPct val="9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The IEP team will utilize the data results to develop goals and services.</a:t>
              </a:r>
              <a:endParaRPr/>
            </a:p>
          </p:txBody>
        </p:sp>
        <p:sp>
          <p:nvSpPr>
            <p:cNvPr id="261" name="Google Shape;261;p16"/>
            <p:cNvSpPr/>
            <p:nvPr/>
          </p:nvSpPr>
          <p:spPr>
            <a:xfrm>
              <a:off x="3246113" y="804231"/>
              <a:ext cx="689341" cy="689341"/>
            </a:xfrm>
            <a:prstGeom prst="downArrow">
              <a:avLst>
                <a:gd fmla="val 55000" name="adj1"/>
                <a:gd fmla="val 45000" name="adj2"/>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6"/>
            <p:cNvSpPr txBox="1"/>
            <p:nvPr/>
          </p:nvSpPr>
          <p:spPr>
            <a:xfrm>
              <a:off x="3401215" y="804231"/>
              <a:ext cx="379137" cy="518729"/>
            </a:xfrm>
            <a:prstGeom prst="rect">
              <a:avLst/>
            </a:prstGeom>
            <a:noFill/>
            <a:ln>
              <a:noFill/>
            </a:ln>
          </p:spPr>
          <p:txBody>
            <a:bodyPr anchorCtr="0" anchor="ctr" bIns="44450" lIns="44450" spcFirstLastPara="1" rIns="44450" wrap="square" tIns="44450">
              <a:noAutofit/>
            </a:bodyPr>
            <a:lstStyle/>
            <a:p>
              <a:pPr indent="0" lvl="0" marL="0" marR="0" rtl="0" algn="ctr">
                <a:lnSpc>
                  <a:spcPct val="90000"/>
                </a:lnSpc>
                <a:spcBef>
                  <a:spcPts val="0"/>
                </a:spcBef>
                <a:spcAft>
                  <a:spcPts val="0"/>
                </a:spcAft>
                <a:buClr>
                  <a:srgbClr val="000000"/>
                </a:buClr>
                <a:buSzPts val="3500"/>
                <a:buFont typeface="Arial"/>
                <a:buNone/>
              </a:pPr>
              <a:r>
                <a:t/>
              </a:r>
              <a:endParaRPr b="0" i="0" sz="3500" u="none" cap="none" strike="noStrike">
                <a:solidFill>
                  <a:srgbClr val="000000"/>
                </a:solidFill>
                <a:latin typeface="Arial"/>
                <a:ea typeface="Arial"/>
                <a:cs typeface="Arial"/>
                <a:sym typeface="Arial"/>
              </a:endParaRPr>
            </a:p>
          </p:txBody>
        </p:sp>
        <p:sp>
          <p:nvSpPr>
            <p:cNvPr id="263" name="Google Shape;263;p16"/>
            <p:cNvSpPr/>
            <p:nvPr/>
          </p:nvSpPr>
          <p:spPr>
            <a:xfrm>
              <a:off x="3593359" y="2034440"/>
              <a:ext cx="689341" cy="689341"/>
            </a:xfrm>
            <a:prstGeom prst="downArrow">
              <a:avLst>
                <a:gd fmla="val 55000" name="adj1"/>
                <a:gd fmla="val 45000" name="adj2"/>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6"/>
            <p:cNvSpPr txBox="1"/>
            <p:nvPr/>
          </p:nvSpPr>
          <p:spPr>
            <a:xfrm>
              <a:off x="3748461" y="2034440"/>
              <a:ext cx="379137" cy="518729"/>
            </a:xfrm>
            <a:prstGeom prst="rect">
              <a:avLst/>
            </a:prstGeom>
            <a:noFill/>
            <a:ln>
              <a:noFill/>
            </a:ln>
          </p:spPr>
          <p:txBody>
            <a:bodyPr anchorCtr="0" anchor="ctr" bIns="44450" lIns="44450" spcFirstLastPara="1" rIns="44450" wrap="square" tIns="44450">
              <a:noAutofit/>
            </a:bodyPr>
            <a:lstStyle/>
            <a:p>
              <a:pPr indent="0" lvl="0" marL="0" marR="0" rtl="0" algn="ctr">
                <a:lnSpc>
                  <a:spcPct val="90000"/>
                </a:lnSpc>
                <a:spcBef>
                  <a:spcPts val="0"/>
                </a:spcBef>
                <a:spcAft>
                  <a:spcPts val="0"/>
                </a:spcAft>
                <a:buClr>
                  <a:srgbClr val="000000"/>
                </a:buClr>
                <a:buSzPts val="3500"/>
                <a:buFont typeface="Arial"/>
                <a:buNone/>
              </a:pPr>
              <a:r>
                <a:t/>
              </a:r>
              <a:endParaRPr b="0" i="0" sz="35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8" name="Shape 268"/>
        <p:cNvGrpSpPr/>
        <p:nvPr/>
      </p:nvGrpSpPr>
      <p:grpSpPr>
        <a:xfrm>
          <a:off x="0" y="0"/>
          <a:ext cx="0" cy="0"/>
          <a:chOff x="0" y="0"/>
          <a:chExt cx="0" cy="0"/>
        </a:xfrm>
      </p:grpSpPr>
      <p:pic>
        <p:nvPicPr>
          <p:cNvPr descr="Magnifying glass showing decling performance" id="269" name="Google Shape;269;p17"/>
          <p:cNvPicPr preferRelativeResize="0"/>
          <p:nvPr/>
        </p:nvPicPr>
        <p:blipFill rotWithShape="1">
          <a:blip r:embed="rId3">
            <a:alphaModFix/>
          </a:blip>
          <a:srcRect b="9091" l="0" r="19091" t="0"/>
          <a:stretch/>
        </p:blipFill>
        <p:spPr>
          <a:xfrm>
            <a:off x="20" y="10"/>
            <a:ext cx="9143980" cy="6857990"/>
          </a:xfrm>
          <a:prstGeom prst="rect">
            <a:avLst/>
          </a:prstGeom>
          <a:noFill/>
          <a:ln>
            <a:noFill/>
          </a:ln>
        </p:spPr>
      </p:pic>
      <p:sp>
        <p:nvSpPr>
          <p:cNvPr id="270" name="Google Shape;270;p17"/>
          <p:cNvSpPr/>
          <p:nvPr/>
        </p:nvSpPr>
        <p:spPr>
          <a:xfrm>
            <a:off x="0" y="0"/>
            <a:ext cx="9147601" cy="6858000"/>
          </a:xfrm>
          <a:prstGeom prst="rect">
            <a:avLst/>
          </a:prstGeom>
          <a:gradFill>
            <a:gsLst>
              <a:gs pos="0">
                <a:srgbClr val="535353">
                  <a:alpha val="83921"/>
                </a:srgbClr>
              </a:gs>
              <a:gs pos="28000">
                <a:srgbClr val="535353">
                  <a:alpha val="83921"/>
                </a:srgbClr>
              </a:gs>
              <a:gs pos="74000">
                <a:schemeClr val="lt1"/>
              </a:gs>
              <a:gs pos="100000">
                <a:schemeClr val="lt1"/>
              </a:gs>
            </a:gsLst>
            <a:path path="circle">
              <a:fillToRect l="100%" t="100%"/>
            </a:path>
            <a:tileRect b="-100%" r="-10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1" name="Google Shape;271;p17"/>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solidFill>
                  <a:schemeClr val="dk1"/>
                </a:solidFill>
              </a:rPr>
              <a:t>Transition Assessment </a:t>
            </a:r>
            <a:endParaRPr/>
          </a:p>
        </p:txBody>
      </p:sp>
      <p:sp>
        <p:nvSpPr>
          <p:cNvPr id="272" name="Google Shape;272;p17"/>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Arial"/>
              <a:buChar char="•"/>
            </a:pPr>
            <a:r>
              <a:rPr lang="en-US">
                <a:solidFill>
                  <a:schemeClr val="dk1"/>
                </a:solidFill>
                <a:latin typeface="Arial"/>
                <a:ea typeface="Arial"/>
                <a:cs typeface="Arial"/>
                <a:sym typeface="Arial"/>
              </a:rPr>
              <a:t>Transition Assessment is an ongoing process of collecting data on the student’s “</a:t>
            </a:r>
            <a:r>
              <a:rPr b="1" lang="en-US">
                <a:solidFill>
                  <a:schemeClr val="dk1"/>
                </a:solidFill>
                <a:latin typeface="Arial"/>
                <a:ea typeface="Arial"/>
                <a:cs typeface="Arial"/>
                <a:sym typeface="Arial"/>
              </a:rPr>
              <a:t>SPIN</a:t>
            </a:r>
            <a:r>
              <a:rPr lang="en-US">
                <a:solidFill>
                  <a:schemeClr val="dk1"/>
                </a:solidFill>
                <a:latin typeface="Arial"/>
                <a:ea typeface="Arial"/>
                <a:cs typeface="Arial"/>
                <a:sym typeface="Arial"/>
              </a:rPr>
              <a:t>”</a:t>
            </a:r>
            <a:endParaRPr/>
          </a:p>
          <a:p>
            <a:pPr indent="-228600" lvl="1" marL="800100" rtl="0" algn="l">
              <a:lnSpc>
                <a:spcPct val="90000"/>
              </a:lnSpc>
              <a:spcBef>
                <a:spcPts val="600"/>
              </a:spcBef>
              <a:spcAft>
                <a:spcPts val="0"/>
              </a:spcAft>
              <a:buClr>
                <a:schemeClr val="dk1"/>
              </a:buClr>
              <a:buSzPts val="2800"/>
              <a:buFont typeface="Arial"/>
              <a:buChar char="•"/>
            </a:pPr>
            <a:r>
              <a:rPr b="1" lang="en-US" u="sng">
                <a:solidFill>
                  <a:schemeClr val="dk1"/>
                </a:solidFill>
                <a:latin typeface="Arial"/>
                <a:ea typeface="Arial"/>
                <a:cs typeface="Arial"/>
                <a:sym typeface="Arial"/>
              </a:rPr>
              <a:t>S</a:t>
            </a:r>
            <a:r>
              <a:rPr lang="en-US">
                <a:solidFill>
                  <a:schemeClr val="dk1"/>
                </a:solidFill>
                <a:latin typeface="Arial"/>
                <a:ea typeface="Arial"/>
                <a:cs typeface="Arial"/>
                <a:sym typeface="Arial"/>
              </a:rPr>
              <a:t>trengths</a:t>
            </a:r>
            <a:endParaRPr/>
          </a:p>
          <a:p>
            <a:pPr indent="-228600" lvl="1" marL="800100" rtl="0" algn="l">
              <a:lnSpc>
                <a:spcPct val="90000"/>
              </a:lnSpc>
              <a:spcBef>
                <a:spcPts val="600"/>
              </a:spcBef>
              <a:spcAft>
                <a:spcPts val="0"/>
              </a:spcAft>
              <a:buClr>
                <a:schemeClr val="dk1"/>
              </a:buClr>
              <a:buSzPts val="2800"/>
              <a:buFont typeface="Arial"/>
              <a:buChar char="•"/>
            </a:pPr>
            <a:r>
              <a:rPr b="1" lang="en-US" u="sng">
                <a:solidFill>
                  <a:schemeClr val="dk1"/>
                </a:solidFill>
                <a:latin typeface="Arial"/>
                <a:ea typeface="Arial"/>
                <a:cs typeface="Arial"/>
                <a:sym typeface="Arial"/>
              </a:rPr>
              <a:t>P</a:t>
            </a:r>
            <a:r>
              <a:rPr lang="en-US">
                <a:solidFill>
                  <a:schemeClr val="dk1"/>
                </a:solidFill>
                <a:latin typeface="Arial"/>
                <a:ea typeface="Arial"/>
                <a:cs typeface="Arial"/>
                <a:sym typeface="Arial"/>
              </a:rPr>
              <a:t>references</a:t>
            </a:r>
            <a:endParaRPr/>
          </a:p>
          <a:p>
            <a:pPr indent="-228600" lvl="1" marL="800100" rtl="0" algn="l">
              <a:lnSpc>
                <a:spcPct val="90000"/>
              </a:lnSpc>
              <a:spcBef>
                <a:spcPts val="600"/>
              </a:spcBef>
              <a:spcAft>
                <a:spcPts val="0"/>
              </a:spcAft>
              <a:buClr>
                <a:schemeClr val="dk1"/>
              </a:buClr>
              <a:buSzPts val="2800"/>
              <a:buFont typeface="Arial"/>
              <a:buChar char="•"/>
            </a:pPr>
            <a:r>
              <a:rPr b="1" lang="en-US" u="sng">
                <a:solidFill>
                  <a:schemeClr val="dk1"/>
                </a:solidFill>
                <a:latin typeface="Arial"/>
                <a:ea typeface="Arial"/>
                <a:cs typeface="Arial"/>
                <a:sym typeface="Arial"/>
              </a:rPr>
              <a:t>I</a:t>
            </a:r>
            <a:r>
              <a:rPr lang="en-US">
                <a:solidFill>
                  <a:schemeClr val="dk1"/>
                </a:solidFill>
                <a:latin typeface="Arial"/>
                <a:ea typeface="Arial"/>
                <a:cs typeface="Arial"/>
                <a:sym typeface="Arial"/>
              </a:rPr>
              <a:t>nterests</a:t>
            </a:r>
            <a:endParaRPr/>
          </a:p>
          <a:p>
            <a:pPr indent="-228600" lvl="1" marL="800100" rtl="0" algn="l">
              <a:lnSpc>
                <a:spcPct val="90000"/>
              </a:lnSpc>
              <a:spcBef>
                <a:spcPts val="600"/>
              </a:spcBef>
              <a:spcAft>
                <a:spcPts val="0"/>
              </a:spcAft>
              <a:buClr>
                <a:schemeClr val="dk1"/>
              </a:buClr>
              <a:buSzPts val="2800"/>
              <a:buFont typeface="Arial"/>
              <a:buChar char="•"/>
            </a:pPr>
            <a:r>
              <a:rPr b="1" lang="en-US" u="sng">
                <a:solidFill>
                  <a:schemeClr val="dk1"/>
                </a:solidFill>
                <a:latin typeface="Arial"/>
                <a:ea typeface="Arial"/>
                <a:cs typeface="Arial"/>
                <a:sym typeface="Arial"/>
              </a:rPr>
              <a:t>N</a:t>
            </a:r>
            <a:r>
              <a:rPr lang="en-US">
                <a:solidFill>
                  <a:schemeClr val="dk1"/>
                </a:solidFill>
                <a:latin typeface="Arial"/>
                <a:ea typeface="Arial"/>
                <a:cs typeface="Arial"/>
                <a:sym typeface="Arial"/>
              </a:rPr>
              <a:t>eeds (which become the annual goals).</a:t>
            </a:r>
            <a:endParaRPr/>
          </a:p>
          <a:p>
            <a:pPr indent="-50800" lvl="0" marL="342900" rtl="0" algn="l">
              <a:lnSpc>
                <a:spcPct val="90000"/>
              </a:lnSpc>
              <a:spcBef>
                <a:spcPts val="600"/>
              </a:spcBef>
              <a:spcAft>
                <a:spcPts val="0"/>
              </a:spcAft>
              <a:buClr>
                <a:srgbClr val="000000"/>
              </a:buClr>
              <a:buSzPts val="2800"/>
              <a:buFont typeface="Arial"/>
              <a:buNone/>
            </a:pPr>
            <a:r>
              <a:t/>
            </a:r>
            <a:endParaRPr>
              <a:solidFill>
                <a:schemeClr val="dk1"/>
              </a:solidFill>
              <a:latin typeface="Arial"/>
              <a:ea typeface="Arial"/>
              <a:cs typeface="Arial"/>
              <a:sym typeface="Arial"/>
            </a:endParaRPr>
          </a:p>
        </p:txBody>
      </p:sp>
      <p:pic>
        <p:nvPicPr>
          <p:cNvPr descr="A picture containing text, sign, clipart&#10;&#10;Description automatically generated" id="273" name="Google Shape;273;p17"/>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7" name="Shape 277"/>
        <p:cNvGrpSpPr/>
        <p:nvPr/>
      </p:nvGrpSpPr>
      <p:grpSpPr>
        <a:xfrm>
          <a:off x="0" y="0"/>
          <a:ext cx="0" cy="0"/>
          <a:chOff x="0" y="0"/>
          <a:chExt cx="0" cy="0"/>
        </a:xfrm>
      </p:grpSpPr>
      <p:sp>
        <p:nvSpPr>
          <p:cNvPr id="278" name="Google Shape;278;p18"/>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9" name="Google Shape;279;p18"/>
          <p:cNvSpPr txBox="1"/>
          <p:nvPr>
            <p:ph type="title"/>
          </p:nvPr>
        </p:nvSpPr>
        <p:spPr>
          <a:xfrm>
            <a:off x="3973321" y="329184"/>
            <a:ext cx="4688333" cy="17830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700"/>
              <a:buFont typeface="Arial"/>
              <a:buNone/>
            </a:pPr>
            <a:r>
              <a:rPr lang="en-US" sz="4700">
                <a:solidFill>
                  <a:schemeClr val="dk1"/>
                </a:solidFill>
              </a:rPr>
              <a:t>Areas to Address </a:t>
            </a:r>
            <a:endParaRPr/>
          </a:p>
        </p:txBody>
      </p:sp>
      <p:pic>
        <p:nvPicPr>
          <p:cNvPr descr="One in a crowd" id="280" name="Google Shape;280;p18"/>
          <p:cNvPicPr preferRelativeResize="0"/>
          <p:nvPr/>
        </p:nvPicPr>
        <p:blipFill rotWithShape="1">
          <a:blip r:embed="rId3">
            <a:alphaModFix/>
          </a:blip>
          <a:srcRect b="0" l="34995" r="26804" t="0"/>
          <a:stretch/>
        </p:blipFill>
        <p:spPr>
          <a:xfrm>
            <a:off x="20" y="10"/>
            <a:ext cx="3492988" cy="6857990"/>
          </a:xfrm>
          <a:custGeom>
            <a:rect b="b" l="l" r="r" t="t"/>
            <a:pathLst>
              <a:path extrusionOk="0" h="6858000" w="4657344">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ln>
            <a:noFill/>
          </a:ln>
        </p:spPr>
      </p:pic>
      <p:sp>
        <p:nvSpPr>
          <p:cNvPr id="281" name="Google Shape;281;p18"/>
          <p:cNvSpPr/>
          <p:nvPr/>
        </p:nvSpPr>
        <p:spPr>
          <a:xfrm>
            <a:off x="3973321" y="2374947"/>
            <a:ext cx="3182692" cy="18288"/>
          </a:xfrm>
          <a:custGeom>
            <a:rect b="b" l="l" r="r" t="t"/>
            <a:pathLst>
              <a:path extrusionOk="0" fill="none" h="18288" w="3182692">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58" y="4844"/>
                  <a:pt x="3182282" y="11009"/>
                  <a:pt x="3182692" y="18288"/>
                </a:cubicBezTo>
                <a:cubicBezTo>
                  <a:pt x="2944477" y="15825"/>
                  <a:pt x="2868931" y="12370"/>
                  <a:pt x="2609807" y="18288"/>
                </a:cubicBezTo>
                <a:cubicBezTo>
                  <a:pt x="2341556" y="6193"/>
                  <a:pt x="2324113" y="22706"/>
                  <a:pt x="2068750" y="18288"/>
                </a:cubicBezTo>
                <a:cubicBezTo>
                  <a:pt x="1817163" y="7852"/>
                  <a:pt x="1716254" y="25979"/>
                  <a:pt x="1432211" y="18288"/>
                </a:cubicBezTo>
                <a:cubicBezTo>
                  <a:pt x="1164747" y="-28137"/>
                  <a:pt x="993140" y="27575"/>
                  <a:pt x="859327" y="18288"/>
                </a:cubicBezTo>
                <a:cubicBezTo>
                  <a:pt x="750703" y="-24974"/>
                  <a:pt x="236193" y="38731"/>
                  <a:pt x="0" y="18288"/>
                </a:cubicBezTo>
                <a:cubicBezTo>
                  <a:pt x="-649" y="11698"/>
                  <a:pt x="663" y="5413"/>
                  <a:pt x="0" y="0"/>
                </a:cubicBezTo>
                <a:close/>
              </a:path>
              <a:path extrusionOk="0" h="18288" w="3182692">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2167" y="5049"/>
                  <a:pt x="3182885" y="12044"/>
                  <a:pt x="3182692" y="18288"/>
                </a:cubicBezTo>
                <a:cubicBezTo>
                  <a:pt x="3012563" y="-37820"/>
                  <a:pt x="2765409" y="35618"/>
                  <a:pt x="2546154" y="18288"/>
                </a:cubicBezTo>
                <a:cubicBezTo>
                  <a:pt x="2333381" y="13914"/>
                  <a:pt x="2154438" y="9838"/>
                  <a:pt x="1845961" y="18288"/>
                </a:cubicBezTo>
                <a:cubicBezTo>
                  <a:pt x="1531509" y="33812"/>
                  <a:pt x="1456631" y="-6606"/>
                  <a:pt x="1304904" y="18288"/>
                </a:cubicBezTo>
                <a:cubicBezTo>
                  <a:pt x="1168344" y="36351"/>
                  <a:pt x="928499" y="15047"/>
                  <a:pt x="604711" y="18288"/>
                </a:cubicBezTo>
                <a:cubicBezTo>
                  <a:pt x="285438" y="38007"/>
                  <a:pt x="116029" y="-22204"/>
                  <a:pt x="0" y="18288"/>
                </a:cubicBezTo>
                <a:cubicBezTo>
                  <a:pt x="-39" y="12511"/>
                  <a:pt x="-381" y="8039"/>
                  <a:pt x="0" y="0"/>
                </a:cubicBezTo>
                <a:close/>
              </a:path>
              <a:path extrusionOk="0" fill="none" h="18288" w="3182692">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3006" y="4158"/>
                  <a:pt x="3181713" y="12539"/>
                  <a:pt x="3182692" y="18288"/>
                </a:cubicBezTo>
                <a:cubicBezTo>
                  <a:pt x="2959845" y="25574"/>
                  <a:pt x="2868929" y="24980"/>
                  <a:pt x="2609807" y="18288"/>
                </a:cubicBezTo>
                <a:cubicBezTo>
                  <a:pt x="2341405" y="5992"/>
                  <a:pt x="2328488" y="20436"/>
                  <a:pt x="2068750" y="18288"/>
                </a:cubicBezTo>
                <a:cubicBezTo>
                  <a:pt x="1816113" y="2395"/>
                  <a:pt x="1699345" y="36855"/>
                  <a:pt x="1432211" y="18288"/>
                </a:cubicBezTo>
                <a:cubicBezTo>
                  <a:pt x="1148381" y="-28184"/>
                  <a:pt x="987622" y="2403"/>
                  <a:pt x="859327" y="18288"/>
                </a:cubicBezTo>
                <a:cubicBezTo>
                  <a:pt x="743387" y="37422"/>
                  <a:pt x="194182" y="18789"/>
                  <a:pt x="0" y="18288"/>
                </a:cubicBezTo>
                <a:cubicBezTo>
                  <a:pt x="20" y="11469"/>
                  <a:pt x="-29" y="5154"/>
                  <a:pt x="0" y="0"/>
                </a:cubicBezTo>
                <a:close/>
              </a:path>
            </a:pathLst>
          </a:custGeom>
          <a:solidFill>
            <a:schemeClr val="accent2"/>
          </a:solidFill>
          <a:ln cap="rnd" cmpd="sng" w="4445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picture containing text, sign, clipart&#10;&#10;Description automatically generated" id="282" name="Google Shape;282;p18"/>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grpSp>
        <p:nvGrpSpPr>
          <p:cNvPr id="283" name="Google Shape;283;p18"/>
          <p:cNvGrpSpPr/>
          <p:nvPr/>
        </p:nvGrpSpPr>
        <p:grpSpPr>
          <a:xfrm>
            <a:off x="3973321" y="2741256"/>
            <a:ext cx="4688332" cy="3414599"/>
            <a:chOff x="0" y="34632"/>
            <a:chExt cx="4688332" cy="3414599"/>
          </a:xfrm>
        </p:grpSpPr>
        <p:sp>
          <p:nvSpPr>
            <p:cNvPr id="284" name="Google Shape;284;p18"/>
            <p:cNvSpPr/>
            <p:nvPr/>
          </p:nvSpPr>
          <p:spPr>
            <a:xfrm>
              <a:off x="0" y="34632"/>
              <a:ext cx="4688332" cy="778049"/>
            </a:xfrm>
            <a:prstGeom prst="roundRect">
              <a:avLst>
                <a:gd fmla="val 16667" name="adj"/>
              </a:avLst>
            </a:prstGeom>
            <a:solidFill>
              <a:srgbClr val="BF504D"/>
            </a:solidFill>
            <a:ln cap="flat" cmpd="sng" w="38100">
              <a:solidFill>
                <a:schemeClr val="lt1"/>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8"/>
            <p:cNvSpPr txBox="1"/>
            <p:nvPr/>
          </p:nvSpPr>
          <p:spPr>
            <a:xfrm>
              <a:off x="37981" y="72613"/>
              <a:ext cx="4612370" cy="702087"/>
            </a:xfrm>
            <a:prstGeom prst="rect">
              <a:avLst/>
            </a:prstGeom>
            <a:noFill/>
            <a:ln>
              <a:noFill/>
            </a:ln>
          </p:spPr>
          <p:txBody>
            <a:bodyPr anchorCtr="0" anchor="ctr" bIns="133350" lIns="133350" spcFirstLastPara="1" rIns="133350" wrap="square" tIns="133350">
              <a:noAutofit/>
            </a:bodyPr>
            <a:lstStyle/>
            <a:p>
              <a:pPr indent="0" lvl="0" marL="0" marR="0" rtl="0" algn="l">
                <a:lnSpc>
                  <a:spcPct val="90000"/>
                </a:lnSpc>
                <a:spcBef>
                  <a:spcPts val="0"/>
                </a:spcBef>
                <a:spcAft>
                  <a:spcPts val="0"/>
                </a:spcAft>
                <a:buClr>
                  <a:schemeClr val="lt1"/>
                </a:buClr>
                <a:buSzPts val="3500"/>
                <a:buFont typeface="Arial"/>
                <a:buNone/>
              </a:pPr>
              <a:r>
                <a:rPr b="0" i="0" lang="en-US" sz="3500" u="none" cap="none" strike="noStrike">
                  <a:solidFill>
                    <a:schemeClr val="lt1"/>
                  </a:solidFill>
                  <a:latin typeface="Arial"/>
                  <a:ea typeface="Arial"/>
                  <a:cs typeface="Arial"/>
                  <a:sym typeface="Arial"/>
                </a:rPr>
                <a:t>Employment </a:t>
              </a:r>
              <a:endParaRPr b="0" i="0" sz="3500" u="none" cap="none" strike="noStrike">
                <a:solidFill>
                  <a:schemeClr val="lt1"/>
                </a:solidFill>
                <a:latin typeface="Arial"/>
                <a:ea typeface="Arial"/>
                <a:cs typeface="Arial"/>
                <a:sym typeface="Arial"/>
              </a:endParaRPr>
            </a:p>
          </p:txBody>
        </p:sp>
        <p:sp>
          <p:nvSpPr>
            <p:cNvPr id="286" name="Google Shape;286;p18"/>
            <p:cNvSpPr/>
            <p:nvPr/>
          </p:nvSpPr>
          <p:spPr>
            <a:xfrm>
              <a:off x="0" y="913482"/>
              <a:ext cx="4688332" cy="778049"/>
            </a:xfrm>
            <a:prstGeom prst="roundRect">
              <a:avLst>
                <a:gd fmla="val 16667" name="adj"/>
              </a:avLst>
            </a:prstGeom>
            <a:solidFill>
              <a:schemeClr val="accent3"/>
            </a:solidFill>
            <a:ln cap="flat" cmpd="sng" w="38100">
              <a:solidFill>
                <a:schemeClr val="lt1"/>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8"/>
            <p:cNvSpPr txBox="1"/>
            <p:nvPr/>
          </p:nvSpPr>
          <p:spPr>
            <a:xfrm>
              <a:off x="37981" y="951463"/>
              <a:ext cx="4612370" cy="702087"/>
            </a:xfrm>
            <a:prstGeom prst="rect">
              <a:avLst/>
            </a:prstGeom>
            <a:noFill/>
            <a:ln>
              <a:noFill/>
            </a:ln>
          </p:spPr>
          <p:txBody>
            <a:bodyPr anchorCtr="0" anchor="ctr" bIns="133350" lIns="133350" spcFirstLastPara="1" rIns="133350" wrap="square" tIns="133350">
              <a:noAutofit/>
            </a:bodyPr>
            <a:lstStyle/>
            <a:p>
              <a:pPr indent="0" lvl="0" marL="0" marR="0" rtl="0" algn="l">
                <a:lnSpc>
                  <a:spcPct val="90000"/>
                </a:lnSpc>
                <a:spcBef>
                  <a:spcPts val="0"/>
                </a:spcBef>
                <a:spcAft>
                  <a:spcPts val="0"/>
                </a:spcAft>
                <a:buClr>
                  <a:schemeClr val="lt1"/>
                </a:buClr>
                <a:buSzPts val="3500"/>
                <a:buFont typeface="Arial"/>
                <a:buNone/>
              </a:pPr>
              <a:r>
                <a:rPr b="0" i="0" lang="en-US" sz="3500" u="none" cap="none" strike="noStrike">
                  <a:solidFill>
                    <a:schemeClr val="lt1"/>
                  </a:solidFill>
                  <a:latin typeface="Arial"/>
                  <a:ea typeface="Arial"/>
                  <a:cs typeface="Arial"/>
                  <a:sym typeface="Arial"/>
                </a:rPr>
                <a:t>Education/Training</a:t>
              </a:r>
              <a:endParaRPr b="0" i="0" sz="3500" u="none" cap="none" strike="noStrike">
                <a:solidFill>
                  <a:schemeClr val="lt1"/>
                </a:solidFill>
                <a:latin typeface="Arial"/>
                <a:ea typeface="Arial"/>
                <a:cs typeface="Arial"/>
                <a:sym typeface="Arial"/>
              </a:endParaRPr>
            </a:p>
          </p:txBody>
        </p:sp>
        <p:sp>
          <p:nvSpPr>
            <p:cNvPr id="288" name="Google Shape;288;p18"/>
            <p:cNvSpPr/>
            <p:nvPr/>
          </p:nvSpPr>
          <p:spPr>
            <a:xfrm>
              <a:off x="0" y="1792332"/>
              <a:ext cx="4688332" cy="778049"/>
            </a:xfrm>
            <a:prstGeom prst="roundRect">
              <a:avLst>
                <a:gd fmla="val 16667" name="adj"/>
              </a:avLst>
            </a:prstGeom>
            <a:solidFill>
              <a:schemeClr val="accent4"/>
            </a:solidFill>
            <a:ln cap="flat" cmpd="sng" w="38100">
              <a:solidFill>
                <a:schemeClr val="lt1"/>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8"/>
            <p:cNvSpPr txBox="1"/>
            <p:nvPr/>
          </p:nvSpPr>
          <p:spPr>
            <a:xfrm>
              <a:off x="37981" y="1830313"/>
              <a:ext cx="4612370" cy="702087"/>
            </a:xfrm>
            <a:prstGeom prst="rect">
              <a:avLst/>
            </a:prstGeom>
            <a:noFill/>
            <a:ln>
              <a:noFill/>
            </a:ln>
          </p:spPr>
          <p:txBody>
            <a:bodyPr anchorCtr="0" anchor="ctr" bIns="133350" lIns="133350" spcFirstLastPara="1" rIns="133350" wrap="square" tIns="133350">
              <a:noAutofit/>
            </a:bodyPr>
            <a:lstStyle/>
            <a:p>
              <a:pPr indent="0" lvl="0" marL="0" marR="0" rtl="0" algn="l">
                <a:lnSpc>
                  <a:spcPct val="90000"/>
                </a:lnSpc>
                <a:spcBef>
                  <a:spcPts val="0"/>
                </a:spcBef>
                <a:spcAft>
                  <a:spcPts val="0"/>
                </a:spcAft>
                <a:buClr>
                  <a:schemeClr val="lt1"/>
                </a:buClr>
                <a:buSzPts val="3500"/>
                <a:buFont typeface="Arial"/>
                <a:buNone/>
              </a:pPr>
              <a:r>
                <a:rPr b="0" i="0" lang="en-US" sz="3500" u="none" cap="none" strike="noStrike">
                  <a:solidFill>
                    <a:schemeClr val="lt1"/>
                  </a:solidFill>
                  <a:latin typeface="Arial"/>
                  <a:ea typeface="Arial"/>
                  <a:cs typeface="Arial"/>
                  <a:sym typeface="Arial"/>
                </a:rPr>
                <a:t>Independent Living </a:t>
              </a:r>
              <a:endParaRPr b="0" i="0" sz="3500" u="none" cap="none" strike="noStrike">
                <a:solidFill>
                  <a:schemeClr val="lt1"/>
                </a:solidFill>
                <a:latin typeface="Arial"/>
                <a:ea typeface="Arial"/>
                <a:cs typeface="Arial"/>
                <a:sym typeface="Arial"/>
              </a:endParaRPr>
            </a:p>
          </p:txBody>
        </p:sp>
        <p:sp>
          <p:nvSpPr>
            <p:cNvPr id="290" name="Google Shape;290;p18"/>
            <p:cNvSpPr/>
            <p:nvPr/>
          </p:nvSpPr>
          <p:spPr>
            <a:xfrm>
              <a:off x="0" y="2671182"/>
              <a:ext cx="4688332" cy="778049"/>
            </a:xfrm>
            <a:prstGeom prst="roundRect">
              <a:avLst>
                <a:gd fmla="val 16667" name="adj"/>
              </a:avLst>
            </a:prstGeom>
            <a:solidFill>
              <a:srgbClr val="49ACC5"/>
            </a:solidFill>
            <a:ln cap="flat" cmpd="sng" w="38100">
              <a:solidFill>
                <a:schemeClr val="lt1"/>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8"/>
            <p:cNvSpPr txBox="1"/>
            <p:nvPr/>
          </p:nvSpPr>
          <p:spPr>
            <a:xfrm>
              <a:off x="37981" y="2709163"/>
              <a:ext cx="4612370" cy="702087"/>
            </a:xfrm>
            <a:prstGeom prst="rect">
              <a:avLst/>
            </a:prstGeom>
            <a:noFill/>
            <a:ln>
              <a:noFill/>
            </a:ln>
          </p:spPr>
          <p:txBody>
            <a:bodyPr anchorCtr="0" anchor="ctr" bIns="133350" lIns="133350" spcFirstLastPara="1" rIns="133350" wrap="square" tIns="133350">
              <a:noAutofit/>
            </a:bodyPr>
            <a:lstStyle/>
            <a:p>
              <a:pPr indent="0" lvl="0" marL="0" marR="0" rtl="0" algn="l">
                <a:lnSpc>
                  <a:spcPct val="90000"/>
                </a:lnSpc>
                <a:spcBef>
                  <a:spcPts val="0"/>
                </a:spcBef>
                <a:spcAft>
                  <a:spcPts val="0"/>
                </a:spcAft>
                <a:buClr>
                  <a:schemeClr val="lt1"/>
                </a:buClr>
                <a:buSzPts val="3500"/>
                <a:buFont typeface="Arial"/>
                <a:buNone/>
              </a:pPr>
              <a:r>
                <a:rPr b="0" i="0" lang="en-US" sz="3500" u="none" cap="none" strike="noStrike">
                  <a:solidFill>
                    <a:schemeClr val="lt1"/>
                  </a:solidFill>
                  <a:latin typeface="Arial"/>
                  <a:ea typeface="Arial"/>
                  <a:cs typeface="Arial"/>
                  <a:sym typeface="Arial"/>
                </a:rPr>
                <a:t>Community Participation </a:t>
              </a:r>
              <a:endParaRPr b="0" i="0" sz="3500" u="none" cap="none" strike="noStrike">
                <a:solidFill>
                  <a:schemeClr val="lt1"/>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5" name="Shape 295"/>
        <p:cNvGrpSpPr/>
        <p:nvPr/>
      </p:nvGrpSpPr>
      <p:grpSpPr>
        <a:xfrm>
          <a:off x="0" y="0"/>
          <a:ext cx="0" cy="0"/>
          <a:chOff x="0" y="0"/>
          <a:chExt cx="0" cy="0"/>
        </a:xfrm>
      </p:grpSpPr>
      <p:sp>
        <p:nvSpPr>
          <p:cNvPr id="296" name="Google Shape;296;p19"/>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7" name="Google Shape;297;p19"/>
          <p:cNvSpPr txBox="1"/>
          <p:nvPr>
            <p:ph type="title"/>
          </p:nvPr>
        </p:nvSpPr>
        <p:spPr>
          <a:xfrm>
            <a:off x="473202" y="640080"/>
            <a:ext cx="3614166" cy="14813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300"/>
              <a:buFont typeface="Arial"/>
              <a:buNone/>
            </a:pPr>
            <a:r>
              <a:rPr lang="en-US" sz="4300">
                <a:solidFill>
                  <a:schemeClr val="dk1"/>
                </a:solidFill>
                <a:latin typeface="Arial"/>
                <a:ea typeface="Arial"/>
                <a:cs typeface="Arial"/>
                <a:sym typeface="Arial"/>
              </a:rPr>
              <a:t>Post-Secondary Goals </a:t>
            </a:r>
            <a:endParaRPr/>
          </a:p>
        </p:txBody>
      </p:sp>
      <p:sp>
        <p:nvSpPr>
          <p:cNvPr id="298" name="Google Shape;298;p19"/>
          <p:cNvSpPr/>
          <p:nvPr/>
        </p:nvSpPr>
        <p:spPr>
          <a:xfrm>
            <a:off x="482458" y="2372868"/>
            <a:ext cx="2441321" cy="18288"/>
          </a:xfrm>
          <a:custGeom>
            <a:rect b="b" l="l" r="r" t="t"/>
            <a:pathLst>
              <a:path extrusionOk="0" fill="none" h="18288" w="2441321">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extrusionOk="0" h="18288" w="2441321">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extrusionOk="0" fill="none" h="18288" w="2441321">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9" name="Google Shape;299;p19"/>
          <p:cNvSpPr txBox="1"/>
          <p:nvPr>
            <p:ph idx="1" type="body"/>
          </p:nvPr>
        </p:nvSpPr>
        <p:spPr>
          <a:xfrm>
            <a:off x="473202" y="2660904"/>
            <a:ext cx="3614166" cy="3547872"/>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0"/>
              </a:spcBef>
              <a:spcAft>
                <a:spcPts val="0"/>
              </a:spcAft>
              <a:buClr>
                <a:schemeClr val="dk1"/>
              </a:buClr>
              <a:buSzPts val="1900"/>
              <a:buNone/>
            </a:pPr>
            <a:r>
              <a:rPr lang="en-US" sz="1900">
                <a:solidFill>
                  <a:schemeClr val="dk1"/>
                </a:solidFill>
                <a:latin typeface="Arial"/>
                <a:ea typeface="Arial"/>
                <a:cs typeface="Arial"/>
                <a:sym typeface="Arial"/>
              </a:rPr>
              <a:t>Must occur </a:t>
            </a:r>
            <a:r>
              <a:rPr b="1" lang="en-US" sz="1900">
                <a:solidFill>
                  <a:schemeClr val="dk1"/>
                </a:solidFill>
                <a:latin typeface="Arial"/>
                <a:ea typeface="Arial"/>
                <a:cs typeface="Arial"/>
                <a:sym typeface="Arial"/>
              </a:rPr>
              <a:t>AFTER</a:t>
            </a:r>
            <a:r>
              <a:rPr lang="en-US" sz="1900">
                <a:solidFill>
                  <a:schemeClr val="dk1"/>
                </a:solidFill>
                <a:latin typeface="Arial"/>
                <a:ea typeface="Arial"/>
                <a:cs typeface="Arial"/>
                <a:sym typeface="Arial"/>
              </a:rPr>
              <a:t> high school and must be updated annually!</a:t>
            </a:r>
            <a:endParaRPr/>
          </a:p>
          <a:p>
            <a:pPr indent="-107950" lvl="0" marL="457200" rtl="0" algn="l">
              <a:lnSpc>
                <a:spcPct val="90000"/>
              </a:lnSpc>
              <a:spcBef>
                <a:spcPts val="70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a:p>
            <a:pPr indent="-228600" lvl="0" marL="342900" rtl="0" algn="l">
              <a:lnSpc>
                <a:spcPct val="90000"/>
              </a:lnSpc>
              <a:spcBef>
                <a:spcPts val="700"/>
              </a:spcBef>
              <a:spcAft>
                <a:spcPts val="0"/>
              </a:spcAft>
              <a:buClr>
                <a:schemeClr val="dk1"/>
              </a:buClr>
              <a:buSzPts val="1900"/>
              <a:buFont typeface="Arial"/>
              <a:buChar char="•"/>
            </a:pPr>
            <a:r>
              <a:rPr lang="en-US" sz="1900">
                <a:solidFill>
                  <a:schemeClr val="dk1"/>
                </a:solidFill>
                <a:latin typeface="Arial"/>
                <a:ea typeface="Arial"/>
                <a:cs typeface="Arial"/>
                <a:sym typeface="Arial"/>
              </a:rPr>
              <a:t>Postsecondary Goal Areas:</a:t>
            </a:r>
            <a:endParaRPr/>
          </a:p>
          <a:p>
            <a:pPr indent="-228600" lvl="1" marL="800100" rtl="0" algn="l">
              <a:lnSpc>
                <a:spcPct val="90000"/>
              </a:lnSpc>
              <a:spcBef>
                <a:spcPts val="700"/>
              </a:spcBef>
              <a:spcAft>
                <a:spcPts val="0"/>
              </a:spcAft>
              <a:buClr>
                <a:schemeClr val="dk1"/>
              </a:buClr>
              <a:buSzPts val="1900"/>
              <a:buFont typeface="Arial"/>
              <a:buChar char="•"/>
            </a:pPr>
            <a:r>
              <a:rPr lang="en-US" sz="1900">
                <a:solidFill>
                  <a:schemeClr val="dk1"/>
                </a:solidFill>
                <a:latin typeface="Arial"/>
                <a:ea typeface="Arial"/>
                <a:cs typeface="Arial"/>
                <a:sym typeface="Arial"/>
              </a:rPr>
              <a:t>Education/Training</a:t>
            </a:r>
            <a:endParaRPr/>
          </a:p>
          <a:p>
            <a:pPr indent="-228600" lvl="1" marL="800100" rtl="0" algn="l">
              <a:lnSpc>
                <a:spcPct val="90000"/>
              </a:lnSpc>
              <a:spcBef>
                <a:spcPts val="700"/>
              </a:spcBef>
              <a:spcAft>
                <a:spcPts val="0"/>
              </a:spcAft>
              <a:buClr>
                <a:schemeClr val="dk1"/>
              </a:buClr>
              <a:buSzPts val="1900"/>
              <a:buFont typeface="Arial"/>
              <a:buChar char="•"/>
            </a:pPr>
            <a:r>
              <a:rPr lang="en-US" sz="1900">
                <a:solidFill>
                  <a:schemeClr val="dk1"/>
                </a:solidFill>
                <a:latin typeface="Arial"/>
                <a:ea typeface="Arial"/>
                <a:cs typeface="Arial"/>
                <a:sym typeface="Arial"/>
              </a:rPr>
              <a:t>Employment</a:t>
            </a:r>
            <a:endParaRPr/>
          </a:p>
          <a:p>
            <a:pPr indent="-228600" lvl="1" marL="800100" rtl="0" algn="l">
              <a:lnSpc>
                <a:spcPct val="90000"/>
              </a:lnSpc>
              <a:spcBef>
                <a:spcPts val="700"/>
              </a:spcBef>
              <a:spcAft>
                <a:spcPts val="0"/>
              </a:spcAft>
              <a:buClr>
                <a:schemeClr val="dk1"/>
              </a:buClr>
              <a:buSzPts val="1900"/>
              <a:buFont typeface="Arial"/>
              <a:buChar char="•"/>
            </a:pPr>
            <a:r>
              <a:rPr lang="en-US" sz="1900">
                <a:solidFill>
                  <a:schemeClr val="dk1"/>
                </a:solidFill>
                <a:latin typeface="Arial"/>
                <a:ea typeface="Arial"/>
                <a:cs typeface="Arial"/>
                <a:sym typeface="Arial"/>
              </a:rPr>
              <a:t>Independent Living (if appropriate)</a:t>
            </a:r>
            <a:endParaRPr/>
          </a:p>
          <a:p>
            <a:pPr indent="-228600" lvl="1" marL="800100" rtl="0" algn="l">
              <a:lnSpc>
                <a:spcPct val="90000"/>
              </a:lnSpc>
              <a:spcBef>
                <a:spcPts val="700"/>
              </a:spcBef>
              <a:spcAft>
                <a:spcPts val="0"/>
              </a:spcAft>
              <a:buClr>
                <a:schemeClr val="dk1"/>
              </a:buClr>
              <a:buSzPts val="1900"/>
              <a:buFont typeface="Arial"/>
              <a:buChar char="•"/>
            </a:pPr>
            <a:r>
              <a:rPr lang="en-US" sz="1900">
                <a:solidFill>
                  <a:schemeClr val="dk1"/>
                </a:solidFill>
                <a:latin typeface="Arial"/>
                <a:ea typeface="Arial"/>
                <a:cs typeface="Arial"/>
                <a:sym typeface="Arial"/>
              </a:rPr>
              <a:t>Community Participation (if appropriate)</a:t>
            </a:r>
            <a:endParaRPr/>
          </a:p>
          <a:p>
            <a:pPr indent="-107950" lvl="1" marL="783771" rtl="0" algn="l">
              <a:lnSpc>
                <a:spcPct val="90000"/>
              </a:lnSpc>
              <a:spcBef>
                <a:spcPts val="700"/>
              </a:spcBef>
              <a:spcAft>
                <a:spcPts val="0"/>
              </a:spcAft>
              <a:buClr>
                <a:schemeClr val="dk1"/>
              </a:buClr>
              <a:buSzPts val="1900"/>
              <a:buFont typeface="Arial"/>
              <a:buNone/>
            </a:pPr>
            <a:r>
              <a:t/>
            </a:r>
            <a:endParaRPr sz="1900">
              <a:solidFill>
                <a:schemeClr val="dk1"/>
              </a:solidFill>
              <a:latin typeface="Arial"/>
              <a:ea typeface="Arial"/>
              <a:cs typeface="Arial"/>
              <a:sym typeface="Arial"/>
            </a:endParaRPr>
          </a:p>
          <a:p>
            <a:pPr indent="120650" lvl="0" marL="0" rtl="0" algn="l">
              <a:lnSpc>
                <a:spcPct val="90000"/>
              </a:lnSpc>
              <a:spcBef>
                <a:spcPts val="700"/>
              </a:spcBef>
              <a:spcAft>
                <a:spcPts val="0"/>
              </a:spcAft>
              <a:buClr>
                <a:srgbClr val="000000"/>
              </a:buClr>
              <a:buSzPts val="1900"/>
              <a:buFont typeface="Arial"/>
              <a:buNone/>
            </a:pPr>
            <a:r>
              <a:t/>
            </a:r>
            <a:endParaRPr sz="1900">
              <a:solidFill>
                <a:schemeClr val="dk1"/>
              </a:solidFill>
              <a:latin typeface="Arial"/>
              <a:ea typeface="Arial"/>
              <a:cs typeface="Arial"/>
              <a:sym typeface="Arial"/>
            </a:endParaRPr>
          </a:p>
        </p:txBody>
      </p:sp>
      <p:pic>
        <p:nvPicPr>
          <p:cNvPr descr="Onboarding" id="300" name="Google Shape;300;p19"/>
          <p:cNvPicPr preferRelativeResize="0"/>
          <p:nvPr/>
        </p:nvPicPr>
        <p:blipFill rotWithShape="1">
          <a:blip r:embed="rId3">
            <a:alphaModFix/>
          </a:blip>
          <a:srcRect b="0" l="0" r="0" t="0"/>
          <a:stretch/>
        </p:blipFill>
        <p:spPr>
          <a:xfrm>
            <a:off x="4574286" y="1381887"/>
            <a:ext cx="4094226" cy="4094226"/>
          </a:xfrm>
          <a:prstGeom prst="rect">
            <a:avLst/>
          </a:prstGeom>
          <a:noFill/>
          <a:ln>
            <a:noFill/>
          </a:ln>
        </p:spPr>
      </p:pic>
      <p:pic>
        <p:nvPicPr>
          <p:cNvPr descr="A picture containing text, sign, clipart&#10;&#10;Description automatically generated" id="301" name="Google Shape;301;p19"/>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5" name="Shape 305"/>
        <p:cNvGrpSpPr/>
        <p:nvPr/>
      </p:nvGrpSpPr>
      <p:grpSpPr>
        <a:xfrm>
          <a:off x="0" y="0"/>
          <a:ext cx="0" cy="0"/>
          <a:chOff x="0" y="0"/>
          <a:chExt cx="0" cy="0"/>
        </a:xfrm>
      </p:grpSpPr>
      <p:sp>
        <p:nvSpPr>
          <p:cNvPr id="306" name="Google Shape;306;p20"/>
          <p:cNvSpPr/>
          <p:nvPr/>
        </p:nvSpPr>
        <p:spPr>
          <a:xfrm>
            <a:off x="0" y="860045"/>
            <a:ext cx="4694659" cy="5734050"/>
          </a:xfrm>
          <a:prstGeom prst="rect">
            <a:avLst/>
          </a:prstGeom>
          <a:gradFill>
            <a:gsLst>
              <a:gs pos="0">
                <a:srgbClr val="4F81BD">
                  <a:alpha val="81960"/>
                </a:srgbClr>
              </a:gs>
              <a:gs pos="25000">
                <a:srgbClr val="4F81BD">
                  <a:alpha val="60000"/>
                </a:srgbClr>
              </a:gs>
              <a:gs pos="94000">
                <a:srgbClr val="3E3E3E"/>
              </a:gs>
              <a:gs pos="100000">
                <a:srgbClr val="3E3E3E"/>
              </a:gs>
            </a:gsLst>
            <a:lin ang="4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id="307" name="Google Shape;307;p20"/>
          <p:cNvPicPr preferRelativeResize="0"/>
          <p:nvPr/>
        </p:nvPicPr>
        <p:blipFill rotWithShape="1">
          <a:blip r:embed="rId3">
            <a:alphaModFix/>
          </a:blip>
          <a:srcRect b="0" l="0" r="10298" t="0"/>
          <a:stretch/>
        </p:blipFill>
        <p:spPr>
          <a:xfrm>
            <a:off x="-1" y="857250"/>
            <a:ext cx="9144001" cy="5734050"/>
          </a:xfrm>
          <a:prstGeom prst="rect">
            <a:avLst/>
          </a:prstGeom>
          <a:noFill/>
          <a:ln>
            <a:noFill/>
          </a:ln>
        </p:spPr>
      </p:pic>
      <p:sp>
        <p:nvSpPr>
          <p:cNvPr id="308" name="Google Shape;308;p20"/>
          <p:cNvSpPr txBox="1"/>
          <p:nvPr>
            <p:ph type="title"/>
          </p:nvPr>
        </p:nvSpPr>
        <p:spPr>
          <a:xfrm>
            <a:off x="4570578" y="1257300"/>
            <a:ext cx="3988849" cy="13811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0000"/>
              </a:buClr>
              <a:buSzPts val="4100"/>
              <a:buFont typeface="Arial"/>
              <a:buNone/>
            </a:pPr>
            <a:r>
              <a:rPr lang="en-US" sz="4100">
                <a:latin typeface="Arial"/>
                <a:ea typeface="Arial"/>
                <a:cs typeface="Arial"/>
                <a:sym typeface="Arial"/>
              </a:rPr>
              <a:t>Measurable Post-Secondary Goals </a:t>
            </a:r>
            <a:endParaRPr/>
          </a:p>
        </p:txBody>
      </p:sp>
      <p:sp>
        <p:nvSpPr>
          <p:cNvPr id="309" name="Google Shape;309;p20"/>
          <p:cNvSpPr/>
          <p:nvPr/>
        </p:nvSpPr>
        <p:spPr>
          <a:xfrm>
            <a:off x="-9525" y="1468363"/>
            <a:ext cx="4180922" cy="4515805"/>
          </a:xfrm>
          <a:custGeom>
            <a:rect b="b" l="l" r="r" t="t"/>
            <a:pathLst>
              <a:path extrusionOk="0" h="5400962" w="5000438">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cap="flat" cmpd="sng" w="25400">
            <a:solidFill>
              <a:srgbClr val="B7CCE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descr="Books" id="310" name="Google Shape;310;p20"/>
          <p:cNvPicPr preferRelativeResize="0"/>
          <p:nvPr/>
        </p:nvPicPr>
        <p:blipFill rotWithShape="1">
          <a:blip r:embed="rId4">
            <a:alphaModFix/>
          </a:blip>
          <a:srcRect b="0" l="0" r="0" t="0"/>
          <a:stretch/>
        </p:blipFill>
        <p:spPr>
          <a:xfrm>
            <a:off x="339490" y="2079067"/>
            <a:ext cx="3026740" cy="3026740"/>
          </a:xfrm>
          <a:prstGeom prst="rect">
            <a:avLst/>
          </a:prstGeom>
          <a:noFill/>
          <a:ln>
            <a:noFill/>
          </a:ln>
        </p:spPr>
      </p:pic>
      <p:sp>
        <p:nvSpPr>
          <p:cNvPr id="311" name="Google Shape;311;p20"/>
          <p:cNvSpPr txBox="1"/>
          <p:nvPr>
            <p:ph idx="1" type="body"/>
          </p:nvPr>
        </p:nvSpPr>
        <p:spPr>
          <a:xfrm>
            <a:off x="4570579" y="2947260"/>
            <a:ext cx="4003614" cy="2927188"/>
          </a:xfrm>
          <a:prstGeom prst="rect">
            <a:avLst/>
          </a:prstGeom>
          <a:noFill/>
          <a:ln>
            <a:noFill/>
          </a:ln>
        </p:spPr>
        <p:txBody>
          <a:bodyPr anchorCtr="0" anchor="ctr" bIns="45700" lIns="91425" spcFirstLastPara="1" rIns="91425" wrap="square" tIns="45700">
            <a:normAutofit fontScale="85000" lnSpcReduction="10000"/>
          </a:bodyPr>
          <a:lstStyle/>
          <a:p>
            <a:pPr indent="-228600" lvl="0" marL="342900" rtl="0" algn="l">
              <a:lnSpc>
                <a:spcPct val="90000"/>
              </a:lnSpc>
              <a:spcBef>
                <a:spcPts val="0"/>
              </a:spcBef>
              <a:spcAft>
                <a:spcPts val="0"/>
              </a:spcAft>
              <a:buClr>
                <a:srgbClr val="000000"/>
              </a:buClr>
              <a:buSzPct val="100000"/>
              <a:buFont typeface="Arial"/>
              <a:buChar char="•"/>
            </a:pPr>
            <a:r>
              <a:rPr lang="en-US" sz="1800">
                <a:latin typeface="Arial"/>
                <a:ea typeface="Arial"/>
                <a:cs typeface="Arial"/>
                <a:sym typeface="Arial"/>
              </a:rPr>
              <a:t>Postsecondary Goals are measurable if they answer the following questions:</a:t>
            </a:r>
            <a:endParaRPr/>
          </a:p>
          <a:p>
            <a:pPr indent="-131445" lvl="0" marL="342900" rtl="0" algn="l">
              <a:lnSpc>
                <a:spcPct val="90000"/>
              </a:lnSpc>
              <a:spcBef>
                <a:spcPts val="700"/>
              </a:spcBef>
              <a:spcAft>
                <a:spcPts val="0"/>
              </a:spcAft>
              <a:buClr>
                <a:srgbClr val="000000"/>
              </a:buClr>
              <a:buSzPct val="100000"/>
              <a:buFont typeface="Arial"/>
              <a:buNone/>
            </a:pPr>
            <a:r>
              <a:t/>
            </a:r>
            <a:endParaRPr sz="1800">
              <a:latin typeface="Arial"/>
              <a:ea typeface="Arial"/>
              <a:cs typeface="Arial"/>
              <a:sym typeface="Arial"/>
            </a:endParaRPr>
          </a:p>
          <a:p>
            <a:pPr indent="-228600" lvl="1" marL="742950" rtl="0" algn="l">
              <a:lnSpc>
                <a:spcPct val="90000"/>
              </a:lnSpc>
              <a:spcBef>
                <a:spcPts val="700"/>
              </a:spcBef>
              <a:spcAft>
                <a:spcPts val="0"/>
              </a:spcAft>
              <a:buClr>
                <a:srgbClr val="000000"/>
              </a:buClr>
              <a:buSzPct val="100000"/>
              <a:buFont typeface="Arial"/>
              <a:buChar char="•"/>
            </a:pPr>
            <a:r>
              <a:rPr lang="en-US" sz="1800">
                <a:latin typeface="Arial"/>
                <a:ea typeface="Arial"/>
                <a:cs typeface="Arial"/>
                <a:sym typeface="Arial"/>
              </a:rPr>
              <a:t>Where will I LEARN after high school?</a:t>
            </a:r>
            <a:endParaRPr/>
          </a:p>
          <a:p>
            <a:pPr indent="-131444" lvl="1" marL="783771" rtl="0" algn="l">
              <a:lnSpc>
                <a:spcPct val="90000"/>
              </a:lnSpc>
              <a:spcBef>
                <a:spcPts val="700"/>
              </a:spcBef>
              <a:spcAft>
                <a:spcPts val="0"/>
              </a:spcAft>
              <a:buClr>
                <a:srgbClr val="000000"/>
              </a:buClr>
              <a:buSzPct val="100000"/>
              <a:buFont typeface="Arial"/>
              <a:buNone/>
            </a:pPr>
            <a:r>
              <a:t/>
            </a:r>
            <a:endParaRPr sz="1800">
              <a:latin typeface="Arial"/>
              <a:ea typeface="Arial"/>
              <a:cs typeface="Arial"/>
              <a:sym typeface="Arial"/>
            </a:endParaRPr>
          </a:p>
          <a:p>
            <a:pPr indent="-228600" lvl="1" marL="742950" rtl="0" algn="l">
              <a:lnSpc>
                <a:spcPct val="90000"/>
              </a:lnSpc>
              <a:spcBef>
                <a:spcPts val="700"/>
              </a:spcBef>
              <a:spcAft>
                <a:spcPts val="0"/>
              </a:spcAft>
              <a:buClr>
                <a:srgbClr val="000000"/>
              </a:buClr>
              <a:buSzPct val="100000"/>
              <a:buFont typeface="Arial"/>
              <a:buChar char="•"/>
            </a:pPr>
            <a:r>
              <a:rPr lang="en-US" sz="1800">
                <a:latin typeface="Arial"/>
                <a:ea typeface="Arial"/>
                <a:cs typeface="Arial"/>
                <a:sym typeface="Arial"/>
              </a:rPr>
              <a:t>Where will I WORK after high school?	</a:t>
            </a:r>
            <a:endParaRPr/>
          </a:p>
          <a:p>
            <a:pPr indent="0" lvl="1" marL="555171" rtl="0" algn="l">
              <a:lnSpc>
                <a:spcPct val="90000"/>
              </a:lnSpc>
              <a:spcBef>
                <a:spcPts val="700"/>
              </a:spcBef>
              <a:spcAft>
                <a:spcPts val="0"/>
              </a:spcAft>
              <a:buClr>
                <a:srgbClr val="000000"/>
              </a:buClr>
              <a:buSzPct val="100000"/>
              <a:buNone/>
            </a:pPr>
            <a:r>
              <a:rPr lang="en-US" sz="1800">
                <a:latin typeface="Arial"/>
                <a:ea typeface="Arial"/>
                <a:cs typeface="Arial"/>
                <a:sym typeface="Arial"/>
              </a:rPr>
              <a:t>	</a:t>
            </a:r>
            <a:endParaRPr/>
          </a:p>
          <a:p>
            <a:pPr indent="-228600" lvl="1" marL="742950" rtl="0" algn="l">
              <a:lnSpc>
                <a:spcPct val="90000"/>
              </a:lnSpc>
              <a:spcBef>
                <a:spcPts val="700"/>
              </a:spcBef>
              <a:spcAft>
                <a:spcPts val="0"/>
              </a:spcAft>
              <a:buClr>
                <a:srgbClr val="000000"/>
              </a:buClr>
              <a:buSzPct val="100000"/>
              <a:buFont typeface="Arial"/>
              <a:buChar char="•"/>
            </a:pPr>
            <a:r>
              <a:rPr lang="en-US" sz="1800">
                <a:latin typeface="Arial"/>
                <a:ea typeface="Arial"/>
                <a:cs typeface="Arial"/>
                <a:sym typeface="Arial"/>
              </a:rPr>
              <a:t>Where will I LIVE after high school?</a:t>
            </a:r>
            <a:endParaRPr/>
          </a:p>
          <a:p>
            <a:pPr indent="-131444" lvl="1" marL="800100" rtl="0" algn="l">
              <a:lnSpc>
                <a:spcPct val="90000"/>
              </a:lnSpc>
              <a:spcBef>
                <a:spcPts val="700"/>
              </a:spcBef>
              <a:spcAft>
                <a:spcPts val="0"/>
              </a:spcAft>
              <a:buClr>
                <a:srgbClr val="000000"/>
              </a:buClr>
              <a:buSzPct val="100000"/>
              <a:buFont typeface="Arial"/>
              <a:buNone/>
            </a:pPr>
            <a:r>
              <a:t/>
            </a:r>
            <a:endParaRPr sz="1800">
              <a:latin typeface="Arial"/>
              <a:ea typeface="Arial"/>
              <a:cs typeface="Arial"/>
              <a:sym typeface="Arial"/>
            </a:endParaRPr>
          </a:p>
          <a:p>
            <a:pPr indent="-228600" lvl="1" marL="742950" rtl="0" algn="l">
              <a:lnSpc>
                <a:spcPct val="90000"/>
              </a:lnSpc>
              <a:spcBef>
                <a:spcPts val="700"/>
              </a:spcBef>
              <a:spcAft>
                <a:spcPts val="0"/>
              </a:spcAft>
              <a:buClr>
                <a:srgbClr val="000000"/>
              </a:buClr>
              <a:buSzPct val="100000"/>
              <a:buFont typeface="Arial"/>
              <a:buChar char="•"/>
            </a:pPr>
            <a:r>
              <a:rPr lang="en-US" sz="1800">
                <a:latin typeface="Arial"/>
                <a:ea typeface="Arial"/>
                <a:cs typeface="Arial"/>
                <a:sym typeface="Arial"/>
              </a:rPr>
              <a:t>How will I PARTICIPATE in the COMMUNITY after high school?</a:t>
            </a:r>
            <a:endParaRPr/>
          </a:p>
          <a:p>
            <a:pPr indent="-153035" lvl="0" marL="342900" rtl="0" algn="l">
              <a:lnSpc>
                <a:spcPct val="90000"/>
              </a:lnSpc>
              <a:spcBef>
                <a:spcPts val="700"/>
              </a:spcBef>
              <a:spcAft>
                <a:spcPts val="0"/>
              </a:spcAft>
              <a:buClr>
                <a:srgbClr val="000000"/>
              </a:buClr>
              <a:buSzPct val="100000"/>
              <a:buFont typeface="Arial"/>
              <a:buNone/>
            </a:pPr>
            <a:r>
              <a:t/>
            </a:r>
            <a:endParaRPr sz="1400">
              <a:latin typeface="Arial"/>
              <a:ea typeface="Arial"/>
              <a:cs typeface="Arial"/>
              <a:sym typeface="Arial"/>
            </a:endParaRPr>
          </a:p>
        </p:txBody>
      </p:sp>
      <p:pic>
        <p:nvPicPr>
          <p:cNvPr descr="A picture containing text, sign, clipart&#10;&#10;Description automatically generated" id="312" name="Google Shape;312;p20"/>
          <p:cNvPicPr preferRelativeResize="0"/>
          <p:nvPr/>
        </p:nvPicPr>
        <p:blipFill rotWithShape="1">
          <a:blip r:embed="rId5">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6" name="Shape 316"/>
        <p:cNvGrpSpPr/>
        <p:nvPr/>
      </p:nvGrpSpPr>
      <p:grpSpPr>
        <a:xfrm>
          <a:off x="0" y="0"/>
          <a:ext cx="0" cy="0"/>
          <a:chOff x="0" y="0"/>
          <a:chExt cx="0" cy="0"/>
        </a:xfrm>
      </p:grpSpPr>
      <p:sp>
        <p:nvSpPr>
          <p:cNvPr id="317" name="Google Shape;317;p21"/>
          <p:cNvSpPr txBox="1"/>
          <p:nvPr>
            <p:ph type="title"/>
          </p:nvPr>
        </p:nvSpPr>
        <p:spPr>
          <a:xfrm>
            <a:off x="840699" y="687480"/>
            <a:ext cx="5605629"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Font typeface="Arial"/>
              <a:buNone/>
            </a:pPr>
            <a:r>
              <a:rPr lang="en-US" sz="3000">
                <a:solidFill>
                  <a:schemeClr val="dk1"/>
                </a:solidFill>
                <a:latin typeface="Arial"/>
                <a:ea typeface="Arial"/>
                <a:cs typeface="Arial"/>
                <a:sym typeface="Arial"/>
              </a:rPr>
              <a:t>How to Develop Post Secondary Goals </a:t>
            </a:r>
            <a:endParaRPr/>
          </a:p>
        </p:txBody>
      </p:sp>
      <p:sp>
        <p:nvSpPr>
          <p:cNvPr id="318" name="Google Shape;318;p21"/>
          <p:cNvSpPr txBox="1"/>
          <p:nvPr>
            <p:ph idx="1" type="body"/>
          </p:nvPr>
        </p:nvSpPr>
        <p:spPr>
          <a:xfrm>
            <a:off x="852321" y="2227943"/>
            <a:ext cx="5033221" cy="3788227"/>
          </a:xfrm>
          <a:prstGeom prst="rect">
            <a:avLst/>
          </a:prstGeom>
          <a:noFill/>
          <a:ln>
            <a:noFill/>
          </a:ln>
        </p:spPr>
        <p:txBody>
          <a:bodyPr anchorCtr="0" anchor="ctr" bIns="45700" lIns="91425" spcFirstLastPara="1" rIns="91425" wrap="square" tIns="45700">
            <a:normAutofit/>
          </a:bodyPr>
          <a:lstStyle/>
          <a:p>
            <a:pPr indent="-228600" lvl="0" marL="342900" rtl="0" algn="l">
              <a:lnSpc>
                <a:spcPct val="90000"/>
              </a:lnSpc>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Base them on student’s strengths, preferences, and interests from the assessment results</a:t>
            </a:r>
            <a:endParaRPr/>
          </a:p>
          <a:p>
            <a:pPr indent="-228600" lvl="0" marL="342900" rtl="0" algn="l">
              <a:lnSpc>
                <a:spcPct val="90000"/>
              </a:lnSpc>
              <a:spcBef>
                <a:spcPts val="700"/>
              </a:spcBef>
              <a:spcAft>
                <a:spcPts val="0"/>
              </a:spcAft>
              <a:buClr>
                <a:schemeClr val="dk1"/>
              </a:buClr>
              <a:buSzPts val="2400"/>
              <a:buFont typeface="Arial"/>
              <a:buChar char="•"/>
            </a:pPr>
            <a:r>
              <a:rPr lang="en-US" sz="2400">
                <a:solidFill>
                  <a:schemeClr val="dk1"/>
                </a:solidFill>
                <a:latin typeface="Arial"/>
                <a:ea typeface="Arial"/>
                <a:cs typeface="Arial"/>
                <a:sym typeface="Arial"/>
              </a:rPr>
              <a:t>Use a career interest inventory for the Education/Training and Employment Postsecondary Goals</a:t>
            </a:r>
            <a:endParaRPr/>
          </a:p>
          <a:p>
            <a:pPr indent="-228600" lvl="0" marL="342900" rtl="0" algn="l">
              <a:lnSpc>
                <a:spcPct val="90000"/>
              </a:lnSpc>
              <a:spcBef>
                <a:spcPts val="700"/>
              </a:spcBef>
              <a:spcAft>
                <a:spcPts val="0"/>
              </a:spcAft>
              <a:buClr>
                <a:schemeClr val="dk1"/>
              </a:buClr>
              <a:buSzPts val="2400"/>
              <a:buFont typeface="Arial"/>
              <a:buChar char="•"/>
            </a:pPr>
            <a:r>
              <a:rPr lang="en-US" sz="2400">
                <a:solidFill>
                  <a:schemeClr val="dk1"/>
                </a:solidFill>
                <a:latin typeface="Arial"/>
                <a:ea typeface="Arial"/>
                <a:cs typeface="Arial"/>
                <a:sym typeface="Arial"/>
              </a:rPr>
              <a:t>Get input from student and family</a:t>
            </a:r>
            <a:endParaRPr/>
          </a:p>
          <a:p>
            <a:pPr indent="-95250" lvl="0" marL="342900" rtl="0" algn="l">
              <a:lnSpc>
                <a:spcPct val="90000"/>
              </a:lnSpc>
              <a:spcBef>
                <a:spcPts val="700"/>
              </a:spcBef>
              <a:spcAft>
                <a:spcPts val="0"/>
              </a:spcAft>
              <a:buClr>
                <a:srgbClr val="000000"/>
              </a:buClr>
              <a:buSzPts val="2100"/>
              <a:buFont typeface="Arial"/>
              <a:buNone/>
            </a:pPr>
            <a:r>
              <a:t/>
            </a:r>
            <a:endParaRPr sz="2100">
              <a:solidFill>
                <a:schemeClr val="dk1"/>
              </a:solidFill>
              <a:latin typeface="Arial"/>
              <a:ea typeface="Arial"/>
              <a:cs typeface="Arial"/>
              <a:sym typeface="Arial"/>
            </a:endParaRPr>
          </a:p>
        </p:txBody>
      </p:sp>
      <p:sp>
        <p:nvSpPr>
          <p:cNvPr id="319" name="Google Shape;319;p21"/>
          <p:cNvSpPr/>
          <p:nvPr/>
        </p:nvSpPr>
        <p:spPr>
          <a:xfrm>
            <a:off x="7189435" y="0"/>
            <a:ext cx="1954565"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sp>
        <p:nvSpPr>
          <p:cNvPr id="320" name="Google Shape;320;p21"/>
          <p:cNvSpPr/>
          <p:nvPr/>
        </p:nvSpPr>
        <p:spPr>
          <a:xfrm>
            <a:off x="6129567" y="2369132"/>
            <a:ext cx="2119736" cy="2119736"/>
          </a:xfrm>
          <a:prstGeom prst="ellipse">
            <a:avLst/>
          </a:prstGeom>
          <a:solidFill>
            <a:srgbClr val="FFFFFF"/>
          </a:solidFill>
          <a:ln cap="flat" cmpd="sng" w="222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descr="Business Growth" id="321" name="Google Shape;321;p21"/>
          <p:cNvPicPr preferRelativeResize="0"/>
          <p:nvPr/>
        </p:nvPicPr>
        <p:blipFill rotWithShape="1">
          <a:blip r:embed="rId3">
            <a:alphaModFix/>
          </a:blip>
          <a:srcRect b="0" l="0" r="0" t="0"/>
          <a:stretch/>
        </p:blipFill>
        <p:spPr>
          <a:xfrm>
            <a:off x="6624964" y="2865141"/>
            <a:ext cx="1143455" cy="1143455"/>
          </a:xfrm>
          <a:prstGeom prst="rect">
            <a:avLst/>
          </a:prstGeom>
          <a:noFill/>
          <a:ln>
            <a:noFill/>
          </a:ln>
        </p:spPr>
      </p:pic>
      <p:pic>
        <p:nvPicPr>
          <p:cNvPr descr="A picture containing text, sign, clipart&#10;&#10;Description automatically generated" id="322" name="Google Shape;322;p21"/>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2"/>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p>
            <a:pPr indent="0" lvl="0" marL="0" rtl="0" algn="ctr">
              <a:lnSpc>
                <a:spcPct val="100000"/>
              </a:lnSpc>
              <a:spcBef>
                <a:spcPts val="0"/>
              </a:spcBef>
              <a:spcAft>
                <a:spcPts val="0"/>
              </a:spcAft>
              <a:buClr>
                <a:srgbClr val="000000"/>
              </a:buClr>
              <a:buSzPts val="4400"/>
              <a:buFont typeface="Arial"/>
              <a:buNone/>
            </a:pPr>
            <a:r>
              <a:rPr lang="en-US"/>
              <a:t>Post-Secondary Goal </a:t>
            </a:r>
            <a:r>
              <a:rPr i="1" lang="en-US"/>
              <a:t>Fluff</a:t>
            </a:r>
            <a:r>
              <a:rPr lang="en-US"/>
              <a:t> Scale </a:t>
            </a:r>
            <a:endParaRPr/>
          </a:p>
        </p:txBody>
      </p:sp>
      <p:pic>
        <p:nvPicPr>
          <p:cNvPr id="328" name="Google Shape;328;p22"/>
          <p:cNvPicPr preferRelativeResize="0"/>
          <p:nvPr/>
        </p:nvPicPr>
        <p:blipFill rotWithShape="1">
          <a:blip r:embed="rId3">
            <a:alphaModFix/>
          </a:blip>
          <a:srcRect b="0" l="0" r="0" t="0"/>
          <a:stretch/>
        </p:blipFill>
        <p:spPr>
          <a:xfrm>
            <a:off x="451276" y="1436907"/>
            <a:ext cx="8229600" cy="4451616"/>
          </a:xfrm>
          <a:prstGeom prst="rect">
            <a:avLst/>
          </a:prstGeom>
          <a:noFill/>
          <a:ln>
            <a:noFill/>
          </a:ln>
        </p:spPr>
      </p:pic>
      <p:sp>
        <p:nvSpPr>
          <p:cNvPr id="329" name="Google Shape;329;p22"/>
          <p:cNvSpPr txBox="1"/>
          <p:nvPr>
            <p:ph idx="12" type="sldNum"/>
          </p:nvPr>
        </p:nvSpPr>
        <p:spPr>
          <a:xfrm>
            <a:off x="8390887" y="255370"/>
            <a:ext cx="295913" cy="307777"/>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888888"/>
              </a:buClr>
              <a:buSzPts val="1400"/>
              <a:buFont typeface="Arial"/>
              <a:buNone/>
            </a:pPr>
            <a:fld id="{00000000-1234-1234-1234-123412341234}" type="slidenum">
              <a:rPr lang="en-US"/>
              <a:t>‹#›</a:t>
            </a:fld>
            <a:endParaRPr/>
          </a:p>
        </p:txBody>
      </p:sp>
      <p:sp>
        <p:nvSpPr>
          <p:cNvPr id="330" name="Google Shape;330;p22"/>
          <p:cNvSpPr txBox="1"/>
          <p:nvPr/>
        </p:nvSpPr>
        <p:spPr>
          <a:xfrm>
            <a:off x="1338606" y="1417639"/>
            <a:ext cx="428919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1800"/>
              <a:buFont typeface="Arial"/>
              <a:buNone/>
            </a:pPr>
            <a:r>
              <a:rPr b="1" i="0" lang="en-US" sz="1800" u="none" cap="none" strike="noStrike">
                <a:solidFill>
                  <a:srgbClr val="0070C0"/>
                </a:solidFill>
                <a:latin typeface="Arial"/>
                <a:ea typeface="Arial"/>
                <a:cs typeface="Arial"/>
                <a:sym typeface="Arial"/>
              </a:rPr>
              <a:t>Match Not as Important (Fluff OK</a:t>
            </a:r>
            <a:r>
              <a:rPr b="0" i="0" lang="en-US" sz="1800" u="none" cap="none" strike="noStrike">
                <a:solidFill>
                  <a:srgbClr val="0070C0"/>
                </a:solidFill>
                <a:latin typeface="Arial"/>
                <a:ea typeface="Arial"/>
                <a:cs typeface="Arial"/>
                <a:sym typeface="Arial"/>
              </a:rPr>
              <a:t>)</a:t>
            </a:r>
            <a:endParaRPr/>
          </a:p>
        </p:txBody>
      </p:sp>
      <p:pic>
        <p:nvPicPr>
          <p:cNvPr descr="A picture containing text, sign, clipart&#10;&#10;Description automatically generated" id="331" name="Google Shape;331;p22"/>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5" name="Shape 335"/>
        <p:cNvGrpSpPr/>
        <p:nvPr/>
      </p:nvGrpSpPr>
      <p:grpSpPr>
        <a:xfrm>
          <a:off x="0" y="0"/>
          <a:ext cx="0" cy="0"/>
          <a:chOff x="0" y="0"/>
          <a:chExt cx="0" cy="0"/>
        </a:xfrm>
      </p:grpSpPr>
      <p:pic>
        <p:nvPicPr>
          <p:cNvPr descr="A close-up of a blue and yellow striped wall&#10;&#10;Description automatically generated" id="336" name="Google Shape;336;p23"/>
          <p:cNvPicPr preferRelativeResize="0"/>
          <p:nvPr/>
        </p:nvPicPr>
        <p:blipFill rotWithShape="1">
          <a:blip r:embed="rId3">
            <a:alphaModFix/>
          </a:blip>
          <a:srcRect b="-1" l="11000" r="-1" t="0"/>
          <a:stretch/>
        </p:blipFill>
        <p:spPr>
          <a:xfrm>
            <a:off x="20" y="10"/>
            <a:ext cx="9143980" cy="6857990"/>
          </a:xfrm>
          <a:prstGeom prst="rect">
            <a:avLst/>
          </a:prstGeom>
          <a:noFill/>
          <a:ln>
            <a:noFill/>
          </a:ln>
        </p:spPr>
      </p:pic>
      <p:sp>
        <p:nvSpPr>
          <p:cNvPr id="337" name="Google Shape;337;p23"/>
          <p:cNvSpPr/>
          <p:nvPr/>
        </p:nvSpPr>
        <p:spPr>
          <a:xfrm>
            <a:off x="0" y="0"/>
            <a:ext cx="9144000" cy="6858000"/>
          </a:xfrm>
          <a:prstGeom prst="rect">
            <a:avLst/>
          </a:prstGeom>
          <a:gradFill>
            <a:gsLst>
              <a:gs pos="0">
                <a:srgbClr val="535353">
                  <a:alpha val="67843"/>
                </a:srgbClr>
              </a:gs>
              <a:gs pos="10000">
                <a:srgbClr val="535353">
                  <a:alpha val="67843"/>
                </a:srgbClr>
              </a:gs>
              <a:gs pos="85000">
                <a:srgbClr val="535353">
                  <a:alpha val="96862"/>
                </a:srgbClr>
              </a:gs>
              <a:gs pos="100000">
                <a:srgbClr val="535353">
                  <a:alpha val="96862"/>
                </a:srgbClr>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8" name="Google Shape;338;p23"/>
          <p:cNvSpPr txBox="1"/>
          <p:nvPr>
            <p:ph type="title"/>
          </p:nvPr>
        </p:nvSpPr>
        <p:spPr>
          <a:xfrm>
            <a:off x="628650" y="365125"/>
            <a:ext cx="78867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Arial"/>
              <a:buNone/>
            </a:pPr>
            <a:r>
              <a:rPr lang="en-US">
                <a:solidFill>
                  <a:schemeClr val="dk1"/>
                </a:solidFill>
              </a:rPr>
              <a:t>Postsecondary Employment Options </a:t>
            </a:r>
            <a:endParaRPr/>
          </a:p>
        </p:txBody>
      </p:sp>
      <p:grpSp>
        <p:nvGrpSpPr>
          <p:cNvPr id="339" name="Google Shape;339;p23"/>
          <p:cNvGrpSpPr/>
          <p:nvPr/>
        </p:nvGrpSpPr>
        <p:grpSpPr>
          <a:xfrm>
            <a:off x="628650" y="1827515"/>
            <a:ext cx="7886700" cy="4347556"/>
            <a:chOff x="0" y="1890"/>
            <a:chExt cx="7886700" cy="4347556"/>
          </a:xfrm>
        </p:grpSpPr>
        <p:sp>
          <p:nvSpPr>
            <p:cNvPr id="340" name="Google Shape;340;p23"/>
            <p:cNvSpPr/>
            <p:nvPr/>
          </p:nvSpPr>
          <p:spPr>
            <a:xfrm>
              <a:off x="1577340" y="1890"/>
              <a:ext cx="6309360" cy="829686"/>
            </a:xfrm>
            <a:prstGeom prst="rect">
              <a:avLst/>
            </a:prstGeom>
            <a:solidFill>
              <a:srgbClr val="E7CFCF">
                <a:alpha val="89803"/>
              </a:srgbClr>
            </a:solidFill>
            <a:ln cap="flat" cmpd="sng" w="9525">
              <a:solidFill>
                <a:srgbClr val="E7CFC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3"/>
            <p:cNvSpPr txBox="1"/>
            <p:nvPr/>
          </p:nvSpPr>
          <p:spPr>
            <a:xfrm>
              <a:off x="1577340" y="1890"/>
              <a:ext cx="6309360" cy="829686"/>
            </a:xfrm>
            <a:prstGeom prst="rect">
              <a:avLst/>
            </a:prstGeom>
            <a:noFill/>
            <a:ln>
              <a:noFill/>
            </a:ln>
          </p:spPr>
          <p:txBody>
            <a:bodyPr anchorCtr="0" anchor="ctr" bIns="210725" lIns="122400" spcFirstLastPara="1" rIns="122400" wrap="square" tIns="210725">
              <a:noAutofit/>
            </a:bodyPr>
            <a:lstStyle/>
            <a:p>
              <a:pPr indent="0" lvl="0" marL="0" marR="0" rtl="0" algn="l">
                <a:lnSpc>
                  <a:spcPct val="9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Part time/Full Time</a:t>
              </a:r>
              <a:endParaRPr/>
            </a:p>
          </p:txBody>
        </p:sp>
        <p:sp>
          <p:nvSpPr>
            <p:cNvPr id="342" name="Google Shape;342;p23"/>
            <p:cNvSpPr/>
            <p:nvPr/>
          </p:nvSpPr>
          <p:spPr>
            <a:xfrm>
              <a:off x="0" y="1890"/>
              <a:ext cx="1577340" cy="829686"/>
            </a:xfrm>
            <a:prstGeom prst="rect">
              <a:avLst/>
            </a:prstGeom>
            <a:gradFill>
              <a:gsLst>
                <a:gs pos="0">
                  <a:srgbClr val="D03F3B"/>
                </a:gs>
                <a:gs pos="100000">
                  <a:srgbClr val="FF9995"/>
                </a:gs>
              </a:gsLst>
              <a:lin ang="16200000" scaled="0"/>
            </a:gradFill>
            <a:ln cap="flat" cmpd="sng" w="9525">
              <a:solidFill>
                <a:srgbClr val="BF504D"/>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3"/>
            <p:cNvSpPr txBox="1"/>
            <p:nvPr/>
          </p:nvSpPr>
          <p:spPr>
            <a:xfrm>
              <a:off x="0" y="1890"/>
              <a:ext cx="1577340" cy="829686"/>
            </a:xfrm>
            <a:prstGeom prst="rect">
              <a:avLst/>
            </a:prstGeom>
            <a:noFill/>
            <a:ln>
              <a:noFill/>
            </a:ln>
          </p:spPr>
          <p:txBody>
            <a:bodyPr anchorCtr="0" anchor="ctr" bIns="81950" lIns="83450" spcFirstLastPara="1" rIns="83450" wrap="square" tIns="81950">
              <a:noAutofit/>
            </a:bodyPr>
            <a:lstStyle/>
            <a:p>
              <a:pPr indent="0" lvl="0" marL="0" marR="0" rtl="0" algn="ctr">
                <a:lnSpc>
                  <a:spcPct val="90000"/>
                </a:lnSpc>
                <a:spcBef>
                  <a:spcPts val="0"/>
                </a:spcBef>
                <a:spcAft>
                  <a:spcPts val="0"/>
                </a:spcAft>
                <a:buClr>
                  <a:schemeClr val="lt1"/>
                </a:buClr>
                <a:buSzPts val="2000"/>
                <a:buFont typeface="Arial"/>
                <a:buNone/>
              </a:pPr>
              <a:r>
                <a:rPr b="1" i="0" lang="en-US" sz="2000" u="none" cap="none" strike="noStrike">
                  <a:solidFill>
                    <a:schemeClr val="lt1"/>
                  </a:solidFill>
                  <a:latin typeface="Arial"/>
                  <a:ea typeface="Arial"/>
                  <a:cs typeface="Arial"/>
                  <a:sym typeface="Arial"/>
                </a:rPr>
                <a:t>How often? </a:t>
              </a:r>
              <a:endParaRPr b="0" i="0" sz="2000" u="none" cap="none" strike="noStrike">
                <a:solidFill>
                  <a:schemeClr val="lt1"/>
                </a:solidFill>
                <a:latin typeface="Arial"/>
                <a:ea typeface="Arial"/>
                <a:cs typeface="Arial"/>
                <a:sym typeface="Arial"/>
              </a:endParaRPr>
            </a:p>
          </p:txBody>
        </p:sp>
        <p:sp>
          <p:nvSpPr>
            <p:cNvPr id="344" name="Google Shape;344;p23"/>
            <p:cNvSpPr/>
            <p:nvPr/>
          </p:nvSpPr>
          <p:spPr>
            <a:xfrm>
              <a:off x="1577340" y="881358"/>
              <a:ext cx="6309360" cy="829686"/>
            </a:xfrm>
            <a:prstGeom prst="rect">
              <a:avLst/>
            </a:prstGeom>
            <a:solidFill>
              <a:srgbClr val="E5D6CE">
                <a:alpha val="89803"/>
              </a:srgbClr>
            </a:solidFill>
            <a:ln cap="flat" cmpd="sng" w="9525">
              <a:solidFill>
                <a:srgbClr val="E5D6CE">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3"/>
            <p:cNvSpPr txBox="1"/>
            <p:nvPr/>
          </p:nvSpPr>
          <p:spPr>
            <a:xfrm>
              <a:off x="1577340" y="881358"/>
              <a:ext cx="6309360" cy="829686"/>
            </a:xfrm>
            <a:prstGeom prst="rect">
              <a:avLst/>
            </a:prstGeom>
            <a:noFill/>
            <a:ln>
              <a:noFill/>
            </a:ln>
          </p:spPr>
          <p:txBody>
            <a:bodyPr anchorCtr="0" anchor="ctr" bIns="210725" lIns="122400" spcFirstLastPara="1" rIns="122400" wrap="square" tIns="210725">
              <a:noAutofit/>
            </a:bodyPr>
            <a:lstStyle/>
            <a:p>
              <a:pPr indent="0" lvl="0" marL="0" marR="0" rtl="0" algn="l">
                <a:lnSpc>
                  <a:spcPct val="9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Competitive, volunteer, entrepreneurial, community integration/participation</a:t>
              </a:r>
              <a:endParaRPr/>
            </a:p>
          </p:txBody>
        </p:sp>
        <p:sp>
          <p:nvSpPr>
            <p:cNvPr id="346" name="Google Shape;346;p23"/>
            <p:cNvSpPr/>
            <p:nvPr/>
          </p:nvSpPr>
          <p:spPr>
            <a:xfrm>
              <a:off x="0" y="881358"/>
              <a:ext cx="1577340" cy="829686"/>
            </a:xfrm>
            <a:prstGeom prst="rect">
              <a:avLst/>
            </a:prstGeom>
            <a:gradFill>
              <a:gsLst>
                <a:gs pos="0">
                  <a:srgbClr val="CD6F3E"/>
                </a:gs>
                <a:gs pos="100000">
                  <a:srgbClr val="FFB696"/>
                </a:gs>
              </a:gsLst>
              <a:lin ang="16200000" scaled="0"/>
            </a:gradFill>
            <a:ln cap="flat" cmpd="sng" w="9525">
              <a:solidFill>
                <a:srgbClr val="BD754F"/>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3"/>
            <p:cNvSpPr txBox="1"/>
            <p:nvPr/>
          </p:nvSpPr>
          <p:spPr>
            <a:xfrm>
              <a:off x="0" y="881358"/>
              <a:ext cx="1577340" cy="829686"/>
            </a:xfrm>
            <a:prstGeom prst="rect">
              <a:avLst/>
            </a:prstGeom>
            <a:noFill/>
            <a:ln>
              <a:noFill/>
            </a:ln>
          </p:spPr>
          <p:txBody>
            <a:bodyPr anchorCtr="0" anchor="ctr" bIns="81950" lIns="83450" spcFirstLastPara="1" rIns="83450" wrap="square" tIns="81950">
              <a:noAutofit/>
            </a:bodyPr>
            <a:lstStyle/>
            <a:p>
              <a:pPr indent="0" lvl="0" marL="0" marR="0" rtl="0" algn="ctr">
                <a:lnSpc>
                  <a:spcPct val="90000"/>
                </a:lnSpc>
                <a:spcBef>
                  <a:spcPts val="0"/>
                </a:spcBef>
                <a:spcAft>
                  <a:spcPts val="0"/>
                </a:spcAft>
                <a:buClr>
                  <a:schemeClr val="lt1"/>
                </a:buClr>
                <a:buSzPts val="2000"/>
                <a:buFont typeface="Arial"/>
                <a:buNone/>
              </a:pPr>
              <a:r>
                <a:rPr b="1" i="0" lang="en-US" sz="2000" u="none" cap="none" strike="noStrike">
                  <a:solidFill>
                    <a:schemeClr val="lt1"/>
                  </a:solidFill>
                  <a:latin typeface="Arial"/>
                  <a:ea typeface="Arial"/>
                  <a:cs typeface="Arial"/>
                  <a:sym typeface="Arial"/>
                </a:rPr>
                <a:t>What type? </a:t>
              </a:r>
              <a:endParaRPr b="0" i="0" sz="2000" u="none" cap="none" strike="noStrike">
                <a:solidFill>
                  <a:schemeClr val="lt1"/>
                </a:solidFill>
                <a:latin typeface="Arial"/>
                <a:ea typeface="Arial"/>
                <a:cs typeface="Arial"/>
                <a:sym typeface="Arial"/>
              </a:endParaRPr>
            </a:p>
          </p:txBody>
        </p:sp>
        <p:sp>
          <p:nvSpPr>
            <p:cNvPr id="348" name="Google Shape;348;p23"/>
            <p:cNvSpPr/>
            <p:nvPr/>
          </p:nvSpPr>
          <p:spPr>
            <a:xfrm>
              <a:off x="1577340" y="1760825"/>
              <a:ext cx="6309360" cy="829686"/>
            </a:xfrm>
            <a:prstGeom prst="rect">
              <a:avLst/>
            </a:prstGeom>
            <a:solidFill>
              <a:srgbClr val="E5DECE">
                <a:alpha val="89803"/>
              </a:srgbClr>
            </a:solidFill>
            <a:ln cap="flat" cmpd="sng" w="9525">
              <a:solidFill>
                <a:srgbClr val="E5DECE">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3"/>
            <p:cNvSpPr txBox="1"/>
            <p:nvPr/>
          </p:nvSpPr>
          <p:spPr>
            <a:xfrm>
              <a:off x="1577340" y="1760825"/>
              <a:ext cx="6309360" cy="829686"/>
            </a:xfrm>
            <a:prstGeom prst="rect">
              <a:avLst/>
            </a:prstGeom>
            <a:noFill/>
            <a:ln>
              <a:noFill/>
            </a:ln>
          </p:spPr>
          <p:txBody>
            <a:bodyPr anchorCtr="0" anchor="ctr" bIns="210725" lIns="122400" spcFirstLastPara="1" rIns="122400" wrap="square" tIns="210725">
              <a:noAutofit/>
            </a:bodyPr>
            <a:lstStyle/>
            <a:p>
              <a:pPr indent="0" lvl="0" marL="0" marR="0" rtl="0" algn="l">
                <a:lnSpc>
                  <a:spcPct val="9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Area of interest, based upon preferences</a:t>
              </a:r>
              <a:endParaRPr/>
            </a:p>
          </p:txBody>
        </p:sp>
        <p:sp>
          <p:nvSpPr>
            <p:cNvPr id="350" name="Google Shape;350;p23"/>
            <p:cNvSpPr/>
            <p:nvPr/>
          </p:nvSpPr>
          <p:spPr>
            <a:xfrm>
              <a:off x="0" y="1760825"/>
              <a:ext cx="1577340" cy="829686"/>
            </a:xfrm>
            <a:prstGeom prst="rect">
              <a:avLst/>
            </a:prstGeom>
            <a:gradFill>
              <a:gsLst>
                <a:gs pos="0">
                  <a:srgbClr val="CA9E42"/>
                </a:gs>
                <a:gs pos="100000">
                  <a:srgbClr val="FFD99A"/>
                </a:gs>
              </a:gsLst>
              <a:lin ang="16200000" scaled="0"/>
            </a:gradFill>
            <a:ln cap="flat" cmpd="sng" w="9525">
              <a:solidFill>
                <a:srgbClr val="BB9952"/>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3"/>
            <p:cNvSpPr txBox="1"/>
            <p:nvPr/>
          </p:nvSpPr>
          <p:spPr>
            <a:xfrm>
              <a:off x="0" y="1760825"/>
              <a:ext cx="1577340" cy="829686"/>
            </a:xfrm>
            <a:prstGeom prst="rect">
              <a:avLst/>
            </a:prstGeom>
            <a:noFill/>
            <a:ln>
              <a:noFill/>
            </a:ln>
          </p:spPr>
          <p:txBody>
            <a:bodyPr anchorCtr="0" anchor="ctr" bIns="81950" lIns="83450" spcFirstLastPara="1" rIns="83450" wrap="square" tIns="81950">
              <a:noAutofit/>
            </a:bodyPr>
            <a:lstStyle/>
            <a:p>
              <a:pPr indent="0" lvl="0" marL="0" marR="0" rtl="0" algn="ctr">
                <a:lnSpc>
                  <a:spcPct val="90000"/>
                </a:lnSpc>
                <a:spcBef>
                  <a:spcPts val="0"/>
                </a:spcBef>
                <a:spcAft>
                  <a:spcPts val="0"/>
                </a:spcAft>
                <a:buClr>
                  <a:schemeClr val="lt1"/>
                </a:buClr>
                <a:buSzPts val="2000"/>
                <a:buFont typeface="Arial"/>
                <a:buNone/>
              </a:pPr>
              <a:r>
                <a:rPr b="1" i="0" lang="en-US" sz="2000" u="none" cap="none" strike="noStrike">
                  <a:solidFill>
                    <a:schemeClr val="lt1"/>
                  </a:solidFill>
                  <a:latin typeface="Arial"/>
                  <a:ea typeface="Arial"/>
                  <a:cs typeface="Arial"/>
                  <a:sym typeface="Arial"/>
                </a:rPr>
                <a:t>Career Type? </a:t>
              </a:r>
              <a:endParaRPr b="0" i="0" sz="2000" u="none" cap="none" strike="noStrike">
                <a:solidFill>
                  <a:schemeClr val="lt1"/>
                </a:solidFill>
                <a:latin typeface="Arial"/>
                <a:ea typeface="Arial"/>
                <a:cs typeface="Arial"/>
                <a:sym typeface="Arial"/>
              </a:endParaRPr>
            </a:p>
          </p:txBody>
        </p:sp>
        <p:sp>
          <p:nvSpPr>
            <p:cNvPr id="352" name="Google Shape;352;p23"/>
            <p:cNvSpPr/>
            <p:nvPr/>
          </p:nvSpPr>
          <p:spPr>
            <a:xfrm>
              <a:off x="1577340" y="2640293"/>
              <a:ext cx="6309360" cy="829686"/>
            </a:xfrm>
            <a:prstGeom prst="rect">
              <a:avLst/>
            </a:prstGeom>
            <a:solidFill>
              <a:srgbClr val="E3E4CF">
                <a:alpha val="89803"/>
              </a:srgbClr>
            </a:solidFill>
            <a:ln cap="flat" cmpd="sng" w="9525">
              <a:solidFill>
                <a:srgbClr val="E3E4C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3"/>
            <p:cNvSpPr txBox="1"/>
            <p:nvPr/>
          </p:nvSpPr>
          <p:spPr>
            <a:xfrm>
              <a:off x="1577340" y="2640293"/>
              <a:ext cx="6309360" cy="829686"/>
            </a:xfrm>
            <a:prstGeom prst="rect">
              <a:avLst/>
            </a:prstGeom>
            <a:noFill/>
            <a:ln>
              <a:noFill/>
            </a:ln>
          </p:spPr>
          <p:txBody>
            <a:bodyPr anchorCtr="0" anchor="ctr" bIns="210725" lIns="122400" spcFirstLastPara="1" rIns="122400" wrap="square" tIns="210725">
              <a:noAutofit/>
            </a:bodyPr>
            <a:lstStyle/>
            <a:p>
              <a:pPr indent="0" lvl="0" marL="0" marR="0" rtl="0" algn="l">
                <a:lnSpc>
                  <a:spcPct val="9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Vocational Rehab, Job Coach, Paid Co-Worker, Assistive Technology</a:t>
              </a:r>
              <a:endParaRPr/>
            </a:p>
          </p:txBody>
        </p:sp>
        <p:sp>
          <p:nvSpPr>
            <p:cNvPr id="354" name="Google Shape;354;p23"/>
            <p:cNvSpPr/>
            <p:nvPr/>
          </p:nvSpPr>
          <p:spPr>
            <a:xfrm>
              <a:off x="0" y="2640293"/>
              <a:ext cx="1577340" cy="829686"/>
            </a:xfrm>
            <a:prstGeom prst="rect">
              <a:avLst/>
            </a:prstGeom>
            <a:gradFill>
              <a:gsLst>
                <a:gs pos="0">
                  <a:srgbClr val="C9C945"/>
                </a:gs>
                <a:gs pos="100000">
                  <a:srgbClr val="FFFF9A"/>
                </a:gs>
              </a:gsLst>
              <a:lin ang="16200000" scaled="0"/>
            </a:gradFill>
            <a:ln cap="flat" cmpd="sng" w="9525">
              <a:solidFill>
                <a:srgbClr val="BABA55"/>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3"/>
            <p:cNvSpPr txBox="1"/>
            <p:nvPr/>
          </p:nvSpPr>
          <p:spPr>
            <a:xfrm>
              <a:off x="0" y="2640293"/>
              <a:ext cx="1577340" cy="829686"/>
            </a:xfrm>
            <a:prstGeom prst="rect">
              <a:avLst/>
            </a:prstGeom>
            <a:noFill/>
            <a:ln>
              <a:noFill/>
            </a:ln>
          </p:spPr>
          <p:txBody>
            <a:bodyPr anchorCtr="0" anchor="ctr" bIns="81950" lIns="83450" spcFirstLastPara="1" rIns="83450" wrap="square" tIns="81950">
              <a:noAutofit/>
            </a:bodyPr>
            <a:lstStyle/>
            <a:p>
              <a:pPr indent="0" lvl="0" marL="0" marR="0" rtl="0" algn="ctr">
                <a:lnSpc>
                  <a:spcPct val="90000"/>
                </a:lnSpc>
                <a:spcBef>
                  <a:spcPts val="0"/>
                </a:spcBef>
                <a:spcAft>
                  <a:spcPts val="0"/>
                </a:spcAft>
                <a:buClr>
                  <a:schemeClr val="lt1"/>
                </a:buClr>
                <a:buSzPts val="2000"/>
                <a:buFont typeface="Arial"/>
                <a:buNone/>
              </a:pPr>
              <a:r>
                <a:rPr b="1" i="0" lang="en-US" sz="2000" u="none" cap="none" strike="noStrike">
                  <a:solidFill>
                    <a:schemeClr val="lt1"/>
                  </a:solidFill>
                  <a:latin typeface="Arial"/>
                  <a:ea typeface="Arial"/>
                  <a:cs typeface="Arial"/>
                  <a:sym typeface="Arial"/>
                </a:rPr>
                <a:t>Supports Needed?</a:t>
              </a:r>
              <a:endParaRPr b="0" i="0" sz="2000" u="none" cap="none" strike="noStrike">
                <a:solidFill>
                  <a:schemeClr val="lt1"/>
                </a:solidFill>
                <a:latin typeface="Arial"/>
                <a:ea typeface="Arial"/>
                <a:cs typeface="Arial"/>
                <a:sym typeface="Arial"/>
              </a:endParaRPr>
            </a:p>
          </p:txBody>
        </p:sp>
        <p:sp>
          <p:nvSpPr>
            <p:cNvPr id="356" name="Google Shape;356;p23"/>
            <p:cNvSpPr/>
            <p:nvPr/>
          </p:nvSpPr>
          <p:spPr>
            <a:xfrm>
              <a:off x="1577340" y="3519760"/>
              <a:ext cx="6309360" cy="829686"/>
            </a:xfrm>
            <a:prstGeom prst="rect">
              <a:avLst/>
            </a:prstGeom>
            <a:solidFill>
              <a:srgbClr val="DCE4CF">
                <a:alpha val="89803"/>
              </a:srgbClr>
            </a:solidFill>
            <a:ln cap="flat" cmpd="sng" w="9525">
              <a:solidFill>
                <a:srgbClr val="DCE4C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3"/>
            <p:cNvSpPr txBox="1"/>
            <p:nvPr/>
          </p:nvSpPr>
          <p:spPr>
            <a:xfrm>
              <a:off x="1577340" y="3519760"/>
              <a:ext cx="6309360" cy="829686"/>
            </a:xfrm>
            <a:prstGeom prst="rect">
              <a:avLst/>
            </a:prstGeom>
            <a:noFill/>
            <a:ln>
              <a:noFill/>
            </a:ln>
          </p:spPr>
          <p:txBody>
            <a:bodyPr anchorCtr="0" anchor="ctr" bIns="210725" lIns="122400" spcFirstLastPara="1" rIns="122400" wrap="square" tIns="210725">
              <a:noAutofit/>
            </a:bodyPr>
            <a:lstStyle/>
            <a:p>
              <a:pPr indent="0" lvl="0" marL="0" marR="0" rtl="0" algn="l">
                <a:lnSpc>
                  <a:spcPct val="9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Where? </a:t>
              </a:r>
              <a:endParaRPr/>
            </a:p>
          </p:txBody>
        </p:sp>
        <p:sp>
          <p:nvSpPr>
            <p:cNvPr id="358" name="Google Shape;358;p23"/>
            <p:cNvSpPr/>
            <p:nvPr/>
          </p:nvSpPr>
          <p:spPr>
            <a:xfrm>
              <a:off x="0" y="3519760"/>
              <a:ext cx="1577340" cy="829686"/>
            </a:xfrm>
            <a:prstGeom prst="rect">
              <a:avLst/>
            </a:prstGeom>
            <a:gradFill>
              <a:gsLst>
                <a:gs pos="0">
                  <a:srgbClr val="9DC749"/>
                </a:gs>
                <a:gs pos="100000">
                  <a:srgbClr val="D9FF9D"/>
                </a:gs>
              </a:gsLst>
              <a:lin ang="16200000" scaled="0"/>
            </a:gradFill>
            <a:ln cap="flat" cmpd="sng" w="9525">
              <a:solidFill>
                <a:srgbClr val="99B958"/>
              </a:solidFill>
              <a:prstDash val="solid"/>
              <a:round/>
              <a:headEnd len="sm" w="sm" type="none"/>
              <a:tailEnd len="sm" w="sm" type="none"/>
            </a:ln>
            <a:effectLst>
              <a:outerShdw blurRad="38100" rotWithShape="0" dir="5400000" dist="23000">
                <a:srgbClr val="000000">
                  <a:alpha val="34901"/>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3"/>
            <p:cNvSpPr txBox="1"/>
            <p:nvPr/>
          </p:nvSpPr>
          <p:spPr>
            <a:xfrm>
              <a:off x="0" y="3519760"/>
              <a:ext cx="1577340" cy="829686"/>
            </a:xfrm>
            <a:prstGeom prst="rect">
              <a:avLst/>
            </a:prstGeom>
            <a:noFill/>
            <a:ln>
              <a:noFill/>
            </a:ln>
          </p:spPr>
          <p:txBody>
            <a:bodyPr anchorCtr="0" anchor="ctr" bIns="81950" lIns="83450" spcFirstLastPara="1" rIns="83450" wrap="square" tIns="81950">
              <a:noAutofit/>
            </a:bodyPr>
            <a:lstStyle/>
            <a:p>
              <a:pPr indent="0" lvl="0" marL="0" marR="0" rtl="0" algn="ctr">
                <a:lnSpc>
                  <a:spcPct val="90000"/>
                </a:lnSpc>
                <a:spcBef>
                  <a:spcPts val="0"/>
                </a:spcBef>
                <a:spcAft>
                  <a:spcPts val="0"/>
                </a:spcAft>
                <a:buClr>
                  <a:schemeClr val="lt1"/>
                </a:buClr>
                <a:buSzPts val="2000"/>
                <a:buFont typeface="Arial"/>
                <a:buNone/>
              </a:pPr>
              <a:r>
                <a:rPr b="1" i="0" lang="en-US" sz="2000" u="none" cap="none" strike="noStrike">
                  <a:solidFill>
                    <a:schemeClr val="lt1"/>
                  </a:solidFill>
                  <a:latin typeface="Arial"/>
                  <a:ea typeface="Arial"/>
                  <a:cs typeface="Arial"/>
                  <a:sym typeface="Arial"/>
                </a:rPr>
                <a:t>Location?</a:t>
              </a:r>
              <a:endParaRPr b="0" i="0" sz="2000" u="none" cap="none" strike="noStrike">
                <a:solidFill>
                  <a:schemeClr val="lt1"/>
                </a:solidFill>
                <a:latin typeface="Arial"/>
                <a:ea typeface="Arial"/>
                <a:cs typeface="Arial"/>
                <a:sym typeface="Arial"/>
              </a:endParaRPr>
            </a:p>
          </p:txBody>
        </p:sp>
      </p:grpSp>
      <p:pic>
        <p:nvPicPr>
          <p:cNvPr descr="A picture containing text, sign, clipart&#10;&#10;Description automatically generated" id="360" name="Google Shape;360;p23"/>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4"/>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p>
            <a:pPr indent="0" lvl="0" marL="0" rtl="0" algn="ctr">
              <a:lnSpc>
                <a:spcPct val="100000"/>
              </a:lnSpc>
              <a:spcBef>
                <a:spcPts val="0"/>
              </a:spcBef>
              <a:spcAft>
                <a:spcPts val="0"/>
              </a:spcAft>
              <a:buClr>
                <a:srgbClr val="000000"/>
              </a:buClr>
              <a:buSzPts val="4400"/>
              <a:buFont typeface="Arial"/>
              <a:buNone/>
            </a:pPr>
            <a:r>
              <a:rPr lang="en-US"/>
              <a:t>Think and Share</a:t>
            </a:r>
            <a:endParaRPr/>
          </a:p>
        </p:txBody>
      </p:sp>
      <p:grpSp>
        <p:nvGrpSpPr>
          <p:cNvPr id="366" name="Google Shape;366;p24"/>
          <p:cNvGrpSpPr/>
          <p:nvPr/>
        </p:nvGrpSpPr>
        <p:grpSpPr>
          <a:xfrm>
            <a:off x="457200" y="2335668"/>
            <a:ext cx="8229600" cy="3055025"/>
            <a:chOff x="0" y="735468"/>
            <a:chExt cx="8229600" cy="3055025"/>
          </a:xfrm>
        </p:grpSpPr>
        <p:sp>
          <p:nvSpPr>
            <p:cNvPr id="367" name="Google Shape;367;p24"/>
            <p:cNvSpPr/>
            <p:nvPr/>
          </p:nvSpPr>
          <p:spPr>
            <a:xfrm>
              <a:off x="0" y="735468"/>
              <a:ext cx="8229600" cy="135778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4"/>
            <p:cNvSpPr/>
            <p:nvPr/>
          </p:nvSpPr>
          <p:spPr>
            <a:xfrm>
              <a:off x="410731" y="1040971"/>
              <a:ext cx="746783" cy="746783"/>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4"/>
            <p:cNvSpPr/>
            <p:nvPr/>
          </p:nvSpPr>
          <p:spPr>
            <a:xfrm>
              <a:off x="1568246" y="735468"/>
              <a:ext cx="6661353" cy="135778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4"/>
            <p:cNvSpPr txBox="1"/>
            <p:nvPr/>
          </p:nvSpPr>
          <p:spPr>
            <a:xfrm>
              <a:off x="1568246" y="735468"/>
              <a:ext cx="6661353" cy="1357788"/>
            </a:xfrm>
            <a:prstGeom prst="rect">
              <a:avLst/>
            </a:prstGeom>
            <a:noFill/>
            <a:ln>
              <a:noFill/>
            </a:ln>
          </p:spPr>
          <p:txBody>
            <a:bodyPr anchorCtr="0" anchor="ctr" bIns="143675" lIns="143675" spcFirstLastPara="1" rIns="143675" wrap="square" tIns="14367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1. Who can help you determine the best course of study for students?</a:t>
              </a:r>
              <a:endParaRPr/>
            </a:p>
          </p:txBody>
        </p:sp>
        <p:sp>
          <p:nvSpPr>
            <p:cNvPr id="371" name="Google Shape;371;p24"/>
            <p:cNvSpPr/>
            <p:nvPr/>
          </p:nvSpPr>
          <p:spPr>
            <a:xfrm>
              <a:off x="0" y="2432705"/>
              <a:ext cx="8229600" cy="1357788"/>
            </a:xfrm>
            <a:prstGeom prst="roundRect">
              <a:avLst>
                <a:gd fmla="val 10000" name="adj"/>
              </a:avLst>
            </a:prstGeom>
            <a:solidFill>
              <a:srgbClr val="CFD7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4"/>
            <p:cNvSpPr/>
            <p:nvPr/>
          </p:nvSpPr>
          <p:spPr>
            <a:xfrm>
              <a:off x="410731" y="2738207"/>
              <a:ext cx="746783" cy="746783"/>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4"/>
            <p:cNvSpPr/>
            <p:nvPr/>
          </p:nvSpPr>
          <p:spPr>
            <a:xfrm>
              <a:off x="1568246" y="2432705"/>
              <a:ext cx="6661353" cy="135778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4"/>
            <p:cNvSpPr txBox="1"/>
            <p:nvPr/>
          </p:nvSpPr>
          <p:spPr>
            <a:xfrm>
              <a:off x="1568246" y="2432705"/>
              <a:ext cx="6661353" cy="1357788"/>
            </a:xfrm>
            <a:prstGeom prst="rect">
              <a:avLst/>
            </a:prstGeom>
            <a:noFill/>
            <a:ln>
              <a:noFill/>
            </a:ln>
          </p:spPr>
          <p:txBody>
            <a:bodyPr anchorCtr="0" anchor="ctr" bIns="143675" lIns="143675" spcFirstLastPara="1" rIns="143675" wrap="square" tIns="14367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2. What tips can you share with the group about creating a course of study for students with significant support needs?</a:t>
              </a:r>
              <a:endParaRPr/>
            </a:p>
          </p:txBody>
        </p:sp>
      </p:grpSp>
      <p:pic>
        <p:nvPicPr>
          <p:cNvPr descr="A picture containing text, sign, clipart&#10;&#10;Description automatically generated" id="375" name="Google Shape;375;p24"/>
          <p:cNvPicPr preferRelativeResize="0"/>
          <p:nvPr/>
        </p:nvPicPr>
        <p:blipFill rotWithShape="1">
          <a:blip r:embed="rId5">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25"/>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fontScale="90000"/>
          </a:bodyPr>
          <a:lstStyle/>
          <a:p>
            <a:pPr indent="0" lvl="0" marL="0" rtl="0" algn="ctr">
              <a:lnSpc>
                <a:spcPct val="100000"/>
              </a:lnSpc>
              <a:spcBef>
                <a:spcPts val="0"/>
              </a:spcBef>
              <a:spcAft>
                <a:spcPts val="0"/>
              </a:spcAft>
              <a:buClr>
                <a:srgbClr val="000000"/>
              </a:buClr>
              <a:buSzPct val="100000"/>
              <a:buFont typeface="Arial"/>
              <a:buNone/>
            </a:pPr>
            <a:r>
              <a:rPr lang="en-US"/>
              <a:t>Upper Elementary and Middle School-Grade 5-8 </a:t>
            </a:r>
            <a:endParaRPr/>
          </a:p>
        </p:txBody>
      </p:sp>
      <p:sp>
        <p:nvSpPr>
          <p:cNvPr id="381" name="Google Shape;381;p25"/>
          <p:cNvSpPr txBox="1"/>
          <p:nvPr>
            <p:ph idx="1" type="body"/>
          </p:nvPr>
        </p:nvSpPr>
        <p:spPr>
          <a:xfrm>
            <a:off x="457200" y="1600200"/>
            <a:ext cx="8229600" cy="4525963"/>
          </a:xfrm>
          <a:prstGeom prst="rect">
            <a:avLst/>
          </a:prstGeom>
          <a:noFill/>
          <a:ln>
            <a:noFill/>
          </a:ln>
        </p:spPr>
        <p:txBody>
          <a:bodyPr anchorCtr="0" anchor="t" bIns="45700" lIns="45700" spcFirstLastPara="1" rIns="45700" wrap="square" tIns="45700">
            <a:normAutofit fontScale="77500" lnSpcReduction="20000"/>
          </a:bodyPr>
          <a:lstStyle/>
          <a:p>
            <a:pPr indent="-342900" lvl="0" marL="342900" rtl="0" algn="l">
              <a:lnSpc>
                <a:spcPct val="90000"/>
              </a:lnSpc>
              <a:spcBef>
                <a:spcPts val="0"/>
              </a:spcBef>
              <a:spcAft>
                <a:spcPts val="0"/>
              </a:spcAft>
              <a:buClr>
                <a:srgbClr val="000000"/>
              </a:buClr>
              <a:buSzPct val="100000"/>
              <a:buChar char="•"/>
            </a:pPr>
            <a:r>
              <a:rPr b="1" lang="en-US"/>
              <a:t>Focus</a:t>
            </a:r>
            <a:endParaRPr>
              <a:latin typeface="Arimo"/>
              <a:ea typeface="Arimo"/>
              <a:cs typeface="Arimo"/>
              <a:sym typeface="Arimo"/>
            </a:endParaRPr>
          </a:p>
          <a:p>
            <a:pPr indent="-326571" lvl="1" marL="783771" rtl="0" algn="l">
              <a:lnSpc>
                <a:spcPct val="90000"/>
              </a:lnSpc>
              <a:spcBef>
                <a:spcPts val="700"/>
              </a:spcBef>
              <a:spcAft>
                <a:spcPts val="0"/>
              </a:spcAft>
              <a:buClr>
                <a:srgbClr val="000000"/>
              </a:buClr>
              <a:buSzPct val="100000"/>
              <a:buChar char="–"/>
            </a:pPr>
            <a:r>
              <a:rPr lang="en-US"/>
              <a:t>Career Exploration and transition planning relative to course of study; independent living (ADLs) </a:t>
            </a:r>
            <a:endParaRPr/>
          </a:p>
          <a:p>
            <a:pPr indent="-342900" lvl="0" marL="342900" rtl="0" algn="l">
              <a:lnSpc>
                <a:spcPct val="90000"/>
              </a:lnSpc>
              <a:spcBef>
                <a:spcPts val="700"/>
              </a:spcBef>
              <a:spcAft>
                <a:spcPts val="0"/>
              </a:spcAft>
              <a:buClr>
                <a:srgbClr val="000000"/>
              </a:buClr>
              <a:buSzPct val="100000"/>
              <a:buChar char="•"/>
            </a:pPr>
            <a:r>
              <a:rPr b="1" lang="en-US"/>
              <a:t>Needs</a:t>
            </a:r>
            <a:endParaRPr/>
          </a:p>
          <a:p>
            <a:pPr indent="-342900" lvl="0" marL="342900" rtl="0" algn="l">
              <a:lnSpc>
                <a:spcPct val="90000"/>
              </a:lnSpc>
              <a:spcBef>
                <a:spcPts val="700"/>
              </a:spcBef>
              <a:spcAft>
                <a:spcPts val="0"/>
              </a:spcAft>
              <a:buClr>
                <a:srgbClr val="000000"/>
              </a:buClr>
              <a:buSzPct val="100000"/>
              <a:buNone/>
            </a:pPr>
            <a:r>
              <a:rPr lang="en-US"/>
              <a:t>1. Understand relationship of school to work</a:t>
            </a:r>
            <a:endParaRPr/>
          </a:p>
          <a:p>
            <a:pPr indent="-342900" lvl="0" marL="342900" rtl="0" algn="l">
              <a:lnSpc>
                <a:spcPct val="90000"/>
              </a:lnSpc>
              <a:spcBef>
                <a:spcPts val="700"/>
              </a:spcBef>
              <a:spcAft>
                <a:spcPts val="0"/>
              </a:spcAft>
              <a:buClr>
                <a:srgbClr val="000000"/>
              </a:buClr>
              <a:buSzPct val="100000"/>
              <a:buNone/>
            </a:pPr>
            <a:r>
              <a:rPr lang="en-US"/>
              <a:t>2. Understand interests, preferences, aptitudes.</a:t>
            </a:r>
            <a:endParaRPr/>
          </a:p>
          <a:p>
            <a:pPr indent="-342900" lvl="0" marL="342900" rtl="0" algn="l">
              <a:lnSpc>
                <a:spcPct val="90000"/>
              </a:lnSpc>
              <a:spcBef>
                <a:spcPts val="700"/>
              </a:spcBef>
              <a:spcAft>
                <a:spcPts val="0"/>
              </a:spcAft>
              <a:buClr>
                <a:srgbClr val="000000"/>
              </a:buClr>
              <a:buSzPct val="100000"/>
              <a:buNone/>
            </a:pPr>
            <a:r>
              <a:rPr lang="en-US"/>
              <a:t>3. Understand work, education, independent living, and community options.</a:t>
            </a:r>
            <a:endParaRPr/>
          </a:p>
          <a:p>
            <a:pPr indent="-342900" lvl="0" marL="342900" rtl="0" algn="l">
              <a:lnSpc>
                <a:spcPct val="90000"/>
              </a:lnSpc>
              <a:spcBef>
                <a:spcPts val="700"/>
              </a:spcBef>
              <a:spcAft>
                <a:spcPts val="0"/>
              </a:spcAft>
              <a:buClr>
                <a:srgbClr val="000000"/>
              </a:buClr>
              <a:buSzPct val="100000"/>
              <a:buNone/>
            </a:pPr>
            <a:r>
              <a:rPr lang="en-US"/>
              <a:t>4. Determine a general course of secondary study.</a:t>
            </a:r>
            <a:endParaRPr/>
          </a:p>
          <a:p>
            <a:pPr indent="-342900" lvl="0" marL="342900" rtl="0" algn="l">
              <a:lnSpc>
                <a:spcPct val="90000"/>
              </a:lnSpc>
              <a:spcBef>
                <a:spcPts val="700"/>
              </a:spcBef>
              <a:spcAft>
                <a:spcPts val="0"/>
              </a:spcAft>
              <a:buClr>
                <a:srgbClr val="000000"/>
              </a:buClr>
              <a:buSzPct val="100000"/>
              <a:buNone/>
            </a:pPr>
            <a:r>
              <a:rPr lang="en-US"/>
              <a:t>5. Identify needed accommodations and supports for secondary education.</a:t>
            </a:r>
            <a:endParaRPr/>
          </a:p>
          <a:p>
            <a:pPr indent="-342900" lvl="0" marL="342900" rtl="0" algn="l">
              <a:lnSpc>
                <a:spcPct val="90000"/>
              </a:lnSpc>
              <a:spcBef>
                <a:spcPts val="700"/>
              </a:spcBef>
              <a:spcAft>
                <a:spcPts val="0"/>
              </a:spcAft>
              <a:buClr>
                <a:srgbClr val="000000"/>
              </a:buClr>
              <a:buSzPct val="100000"/>
              <a:buNone/>
            </a:pPr>
            <a:r>
              <a:rPr lang="en-US"/>
              <a:t>6. Specify transition services needed to participate in desired course of study.</a:t>
            </a:r>
            <a:endParaRPr/>
          </a:p>
          <a:p>
            <a:pPr indent="-185420" lvl="0" marL="342900" rtl="0" algn="l">
              <a:lnSpc>
                <a:spcPct val="100000"/>
              </a:lnSpc>
              <a:spcBef>
                <a:spcPts val="700"/>
              </a:spcBef>
              <a:spcAft>
                <a:spcPts val="0"/>
              </a:spcAft>
              <a:buClr>
                <a:srgbClr val="000000"/>
              </a:buClr>
              <a:buSzPct val="100000"/>
              <a:buNone/>
            </a:pPr>
            <a:r>
              <a:t/>
            </a:r>
            <a:endParaRPr/>
          </a:p>
        </p:txBody>
      </p:sp>
      <p:pic>
        <p:nvPicPr>
          <p:cNvPr descr="A picture containing text, sign, clipart&#10;&#10;Description automatically generated" id="382" name="Google Shape;382;p25"/>
          <p:cNvPicPr preferRelativeResize="0"/>
          <p:nvPr/>
        </p:nvPicPr>
        <p:blipFill rotWithShape="1">
          <a:blip r:embed="rId3">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26"/>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fontScale="90000"/>
          </a:bodyPr>
          <a:lstStyle/>
          <a:p>
            <a:pPr indent="0" lvl="0" marL="0" rtl="0" algn="ctr">
              <a:lnSpc>
                <a:spcPct val="100000"/>
              </a:lnSpc>
              <a:spcBef>
                <a:spcPts val="0"/>
              </a:spcBef>
              <a:spcAft>
                <a:spcPts val="0"/>
              </a:spcAft>
              <a:buClr>
                <a:srgbClr val="000000"/>
              </a:buClr>
              <a:buSzPct val="100000"/>
              <a:buFont typeface="Arial"/>
              <a:buNone/>
            </a:pPr>
            <a:r>
              <a:rPr lang="en-US"/>
              <a:t>High School </a:t>
            </a:r>
            <a:br>
              <a:rPr lang="en-US"/>
            </a:br>
            <a:r>
              <a:rPr lang="en-US"/>
              <a:t>Grade 9-10</a:t>
            </a:r>
            <a:endParaRPr/>
          </a:p>
        </p:txBody>
      </p:sp>
      <p:sp>
        <p:nvSpPr>
          <p:cNvPr id="388" name="Google Shape;388;p26"/>
          <p:cNvSpPr txBox="1"/>
          <p:nvPr>
            <p:ph idx="1" type="body"/>
          </p:nvPr>
        </p:nvSpPr>
        <p:spPr>
          <a:xfrm>
            <a:off x="457200" y="1600200"/>
            <a:ext cx="8229600" cy="4525963"/>
          </a:xfrm>
          <a:prstGeom prst="rect">
            <a:avLst/>
          </a:prstGeom>
          <a:noFill/>
          <a:ln>
            <a:noFill/>
          </a:ln>
        </p:spPr>
        <p:txBody>
          <a:bodyPr anchorCtr="0" anchor="t" bIns="45700" lIns="45700" spcFirstLastPara="1" rIns="45700" wrap="square" tIns="45700">
            <a:normAutofit lnSpcReduction="10000"/>
          </a:bodyPr>
          <a:lstStyle/>
          <a:p>
            <a:pPr indent="-342900" lvl="0" marL="342900" rtl="0" algn="l">
              <a:lnSpc>
                <a:spcPct val="90000"/>
              </a:lnSpc>
              <a:spcBef>
                <a:spcPts val="0"/>
              </a:spcBef>
              <a:spcAft>
                <a:spcPts val="0"/>
              </a:spcAft>
              <a:buClr>
                <a:srgbClr val="000000"/>
              </a:buClr>
              <a:buSzPts val="3200"/>
              <a:buChar char="•"/>
            </a:pPr>
            <a:r>
              <a:rPr b="1" lang="en-US"/>
              <a:t>Focus</a:t>
            </a:r>
            <a:endParaRPr/>
          </a:p>
          <a:p>
            <a:pPr indent="-326571" lvl="1" marL="783771" rtl="0" algn="l">
              <a:lnSpc>
                <a:spcPct val="90000"/>
              </a:lnSpc>
              <a:spcBef>
                <a:spcPts val="700"/>
              </a:spcBef>
              <a:spcAft>
                <a:spcPts val="0"/>
              </a:spcAft>
              <a:buClr>
                <a:srgbClr val="000000"/>
              </a:buClr>
              <a:buSzPts val="3200"/>
              <a:buChar char="–"/>
            </a:pPr>
            <a:r>
              <a:rPr lang="en-US"/>
              <a:t>Career exploration and transition. </a:t>
            </a:r>
            <a:endParaRPr/>
          </a:p>
          <a:p>
            <a:pPr indent="-342900" lvl="0" marL="342900" rtl="0" algn="l">
              <a:lnSpc>
                <a:spcPct val="90000"/>
              </a:lnSpc>
              <a:spcBef>
                <a:spcPts val="700"/>
              </a:spcBef>
              <a:spcAft>
                <a:spcPts val="0"/>
              </a:spcAft>
              <a:buClr>
                <a:srgbClr val="000000"/>
              </a:buClr>
              <a:buSzPts val="3200"/>
              <a:buChar char="•"/>
            </a:pPr>
            <a:r>
              <a:rPr b="1" lang="en-US"/>
              <a:t>Needs</a:t>
            </a:r>
            <a:endParaRPr/>
          </a:p>
          <a:p>
            <a:pPr indent="-326571" lvl="1" marL="783771" rtl="0" algn="l">
              <a:lnSpc>
                <a:spcPct val="90000"/>
              </a:lnSpc>
              <a:spcBef>
                <a:spcPts val="700"/>
              </a:spcBef>
              <a:spcAft>
                <a:spcPts val="0"/>
              </a:spcAft>
              <a:buClr>
                <a:srgbClr val="000000"/>
              </a:buClr>
              <a:buSzPts val="3200"/>
              <a:buFont typeface="Noto Sans Symbols"/>
              <a:buAutoNum type="arabicPeriod"/>
            </a:pPr>
            <a:r>
              <a:rPr lang="en-US"/>
              <a:t>Develop meaningful and realistic postsecondary goals.</a:t>
            </a:r>
            <a:endParaRPr/>
          </a:p>
          <a:p>
            <a:pPr indent="-326571" lvl="1" marL="783771" rtl="0" algn="l">
              <a:lnSpc>
                <a:spcPct val="90000"/>
              </a:lnSpc>
              <a:spcBef>
                <a:spcPts val="700"/>
              </a:spcBef>
              <a:spcAft>
                <a:spcPts val="0"/>
              </a:spcAft>
              <a:buClr>
                <a:srgbClr val="000000"/>
              </a:buClr>
              <a:buSzPts val="3200"/>
              <a:buFont typeface="Noto Sans Symbols"/>
              <a:buAutoNum type="arabicPeriod"/>
            </a:pPr>
            <a:r>
              <a:rPr lang="en-US"/>
              <a:t>Develop work, education, residential, and community participation skills and supports relevant to goals.</a:t>
            </a:r>
            <a:endParaRPr/>
          </a:p>
          <a:p>
            <a:pPr indent="-326571" lvl="1" marL="783771" rtl="0" algn="l">
              <a:lnSpc>
                <a:spcPct val="90000"/>
              </a:lnSpc>
              <a:spcBef>
                <a:spcPts val="700"/>
              </a:spcBef>
              <a:spcAft>
                <a:spcPts val="0"/>
              </a:spcAft>
              <a:buClr>
                <a:srgbClr val="000000"/>
              </a:buClr>
              <a:buSzPts val="3200"/>
              <a:buFont typeface="Noto Sans Symbols"/>
              <a:buAutoNum type="arabicPeriod"/>
            </a:pPr>
            <a:r>
              <a:rPr lang="en-US"/>
              <a:t>Learn to manage disability technology and request accommodations. </a:t>
            </a:r>
            <a:endParaRPr/>
          </a:p>
          <a:p>
            <a:pPr indent="-139700" lvl="0" marL="342900" rtl="0" algn="l">
              <a:lnSpc>
                <a:spcPct val="100000"/>
              </a:lnSpc>
              <a:spcBef>
                <a:spcPts val="700"/>
              </a:spcBef>
              <a:spcAft>
                <a:spcPts val="0"/>
              </a:spcAft>
              <a:buClr>
                <a:srgbClr val="000000"/>
              </a:buClr>
              <a:buSzPts val="3200"/>
              <a:buNone/>
            </a:pPr>
            <a:r>
              <a:t/>
            </a:r>
            <a:endParaRPr/>
          </a:p>
        </p:txBody>
      </p:sp>
      <p:pic>
        <p:nvPicPr>
          <p:cNvPr descr="A picture containing text, sign, clipart&#10;&#10;Description automatically generated" id="389" name="Google Shape;389;p26"/>
          <p:cNvPicPr preferRelativeResize="0"/>
          <p:nvPr/>
        </p:nvPicPr>
        <p:blipFill rotWithShape="1">
          <a:blip r:embed="rId3">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27"/>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fontScale="90000"/>
          </a:bodyPr>
          <a:lstStyle/>
          <a:p>
            <a:pPr indent="0" lvl="0" marL="0" rtl="0" algn="ctr">
              <a:lnSpc>
                <a:spcPct val="100000"/>
              </a:lnSpc>
              <a:spcBef>
                <a:spcPts val="0"/>
              </a:spcBef>
              <a:spcAft>
                <a:spcPts val="0"/>
              </a:spcAft>
              <a:buClr>
                <a:srgbClr val="000000"/>
              </a:buClr>
              <a:buSzPct val="100000"/>
              <a:buFont typeface="Arial"/>
              <a:buNone/>
            </a:pPr>
            <a:r>
              <a:rPr lang="en-US"/>
              <a:t>High School </a:t>
            </a:r>
            <a:br>
              <a:rPr lang="en-US"/>
            </a:br>
            <a:r>
              <a:rPr lang="en-US"/>
              <a:t>Grades 11 and Up </a:t>
            </a:r>
            <a:endParaRPr/>
          </a:p>
        </p:txBody>
      </p:sp>
      <p:sp>
        <p:nvSpPr>
          <p:cNvPr id="395" name="Google Shape;395;p27"/>
          <p:cNvSpPr txBox="1"/>
          <p:nvPr>
            <p:ph idx="1" type="body"/>
          </p:nvPr>
        </p:nvSpPr>
        <p:spPr>
          <a:xfrm>
            <a:off x="457199" y="1600200"/>
            <a:ext cx="7715839" cy="4525963"/>
          </a:xfrm>
          <a:prstGeom prst="rect">
            <a:avLst/>
          </a:prstGeom>
          <a:noFill/>
          <a:ln>
            <a:noFill/>
          </a:ln>
        </p:spPr>
        <p:txBody>
          <a:bodyPr anchorCtr="0" anchor="t" bIns="45700" lIns="45700" spcFirstLastPara="1" rIns="45700" wrap="square" tIns="45700">
            <a:normAutofit fontScale="92500" lnSpcReduction="20000"/>
          </a:bodyPr>
          <a:lstStyle/>
          <a:p>
            <a:pPr indent="-342900" lvl="0" marL="342900" rtl="0" algn="l">
              <a:lnSpc>
                <a:spcPct val="100000"/>
              </a:lnSpc>
              <a:spcBef>
                <a:spcPts val="0"/>
              </a:spcBef>
              <a:spcAft>
                <a:spcPts val="0"/>
              </a:spcAft>
              <a:buClr>
                <a:srgbClr val="000000"/>
              </a:buClr>
              <a:buSzPct val="100000"/>
              <a:buChar char="•"/>
            </a:pPr>
            <a:r>
              <a:rPr b="1" lang="en-US"/>
              <a:t>Focus</a:t>
            </a:r>
            <a:endParaRPr/>
          </a:p>
          <a:p>
            <a:pPr indent="-333375" lvl="1" marL="790575" rtl="0" algn="l">
              <a:lnSpc>
                <a:spcPct val="100000"/>
              </a:lnSpc>
              <a:spcBef>
                <a:spcPts val="600"/>
              </a:spcBef>
              <a:spcAft>
                <a:spcPts val="0"/>
              </a:spcAft>
              <a:buClr>
                <a:srgbClr val="000000"/>
              </a:buClr>
              <a:buSzPct val="100000"/>
              <a:buChar char="–"/>
            </a:pPr>
            <a:r>
              <a:rPr lang="en-US"/>
              <a:t>Transition and overlap into postsecondary environments desired by the student.</a:t>
            </a:r>
            <a:endParaRPr/>
          </a:p>
          <a:p>
            <a:pPr indent="-333375" lvl="1" marL="790575" rtl="0" algn="l">
              <a:lnSpc>
                <a:spcPct val="100000"/>
              </a:lnSpc>
              <a:spcBef>
                <a:spcPts val="600"/>
              </a:spcBef>
              <a:spcAft>
                <a:spcPts val="0"/>
              </a:spcAft>
              <a:buClr>
                <a:srgbClr val="000000"/>
              </a:buClr>
              <a:buSzPct val="100000"/>
              <a:buChar char="–"/>
            </a:pPr>
            <a:r>
              <a:rPr lang="en-US"/>
              <a:t>Needs</a:t>
            </a:r>
            <a:endParaRPr/>
          </a:p>
          <a:p>
            <a:pPr indent="-342900" lvl="0" marL="342900" rtl="0" algn="l">
              <a:lnSpc>
                <a:spcPct val="100000"/>
              </a:lnSpc>
              <a:spcBef>
                <a:spcPts val="600"/>
              </a:spcBef>
              <a:spcAft>
                <a:spcPts val="0"/>
              </a:spcAft>
              <a:buClr>
                <a:srgbClr val="000000"/>
              </a:buClr>
              <a:buSzPct val="100000"/>
              <a:buFont typeface="Noto Sans Symbols"/>
              <a:buAutoNum type="arabicPeriod"/>
            </a:pPr>
            <a:r>
              <a:rPr lang="en-US"/>
              <a:t>Test goals through experiences and activities.</a:t>
            </a:r>
            <a:endParaRPr/>
          </a:p>
          <a:p>
            <a:pPr indent="-342900" lvl="0" marL="342900" rtl="0" algn="l">
              <a:lnSpc>
                <a:spcPct val="100000"/>
              </a:lnSpc>
              <a:spcBef>
                <a:spcPts val="600"/>
              </a:spcBef>
              <a:spcAft>
                <a:spcPts val="0"/>
              </a:spcAft>
              <a:buClr>
                <a:srgbClr val="000000"/>
              </a:buClr>
              <a:buSzPct val="100000"/>
              <a:buFont typeface="Noto Sans Symbols"/>
              <a:buAutoNum type="arabicPeriod"/>
            </a:pPr>
            <a:r>
              <a:rPr lang="en-US"/>
              <a:t>Secure options for postsecondary education and/or employment.</a:t>
            </a:r>
            <a:endParaRPr/>
          </a:p>
          <a:p>
            <a:pPr indent="-342900" lvl="0" marL="342900" rtl="0" algn="l">
              <a:lnSpc>
                <a:spcPct val="100000"/>
              </a:lnSpc>
              <a:spcBef>
                <a:spcPts val="600"/>
              </a:spcBef>
              <a:spcAft>
                <a:spcPts val="0"/>
              </a:spcAft>
              <a:buClr>
                <a:srgbClr val="000000"/>
              </a:buClr>
              <a:buSzPct val="100000"/>
              <a:buFont typeface="Noto Sans Symbols"/>
              <a:buAutoNum type="arabicPeriod"/>
            </a:pPr>
            <a:r>
              <a:rPr lang="en-US"/>
              <a:t>Develop residential and community participation supports and contacts.</a:t>
            </a:r>
            <a:endParaRPr/>
          </a:p>
          <a:p>
            <a:pPr indent="-342900" lvl="0" marL="342900" rtl="0" algn="l">
              <a:lnSpc>
                <a:spcPct val="100000"/>
              </a:lnSpc>
              <a:spcBef>
                <a:spcPts val="600"/>
              </a:spcBef>
              <a:spcAft>
                <a:spcPts val="0"/>
              </a:spcAft>
              <a:buClr>
                <a:srgbClr val="000000"/>
              </a:buClr>
              <a:buSzPct val="100000"/>
              <a:buFont typeface="Noto Sans Symbols"/>
              <a:buAutoNum type="arabicPeriod"/>
            </a:pPr>
            <a:r>
              <a:rPr lang="en-US"/>
              <a:t>Develop linkages with adult services</a:t>
            </a:r>
            <a:endParaRPr/>
          </a:p>
          <a:p>
            <a:pPr indent="-342900" lvl="0" marL="342900" rtl="0" algn="l">
              <a:lnSpc>
                <a:spcPct val="100000"/>
              </a:lnSpc>
              <a:spcBef>
                <a:spcPts val="600"/>
              </a:spcBef>
              <a:spcAft>
                <a:spcPts val="0"/>
              </a:spcAft>
              <a:buClr>
                <a:srgbClr val="000000"/>
              </a:buClr>
              <a:buSzPct val="100000"/>
              <a:buFont typeface="Noto Sans Symbols"/>
              <a:buAutoNum type="arabicPeriod"/>
            </a:pPr>
            <a:r>
              <a:rPr lang="en-US"/>
              <a:t>Empower families to function in adult service environments. </a:t>
            </a:r>
            <a:endParaRPr/>
          </a:p>
          <a:p>
            <a:pPr indent="-178435" lvl="0" marL="342900" rtl="0" algn="l">
              <a:lnSpc>
                <a:spcPct val="100000"/>
              </a:lnSpc>
              <a:spcBef>
                <a:spcPts val="600"/>
              </a:spcBef>
              <a:spcAft>
                <a:spcPts val="0"/>
              </a:spcAft>
              <a:buClr>
                <a:srgbClr val="000000"/>
              </a:buClr>
              <a:buSzPct val="100000"/>
              <a:buNone/>
            </a:pPr>
            <a:r>
              <a:t/>
            </a:r>
            <a:endParaRPr/>
          </a:p>
        </p:txBody>
      </p:sp>
      <p:pic>
        <p:nvPicPr>
          <p:cNvPr descr="A picture containing text, sign, clipart&#10;&#10;Description automatically generated" id="396" name="Google Shape;396;p27"/>
          <p:cNvPicPr preferRelativeResize="0"/>
          <p:nvPr/>
        </p:nvPicPr>
        <p:blipFill rotWithShape="1">
          <a:blip r:embed="rId3">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0" name="Shape 400"/>
        <p:cNvGrpSpPr/>
        <p:nvPr/>
      </p:nvGrpSpPr>
      <p:grpSpPr>
        <a:xfrm>
          <a:off x="0" y="0"/>
          <a:ext cx="0" cy="0"/>
          <a:chOff x="0" y="0"/>
          <a:chExt cx="0" cy="0"/>
        </a:xfrm>
      </p:grpSpPr>
      <p:sp>
        <p:nvSpPr>
          <p:cNvPr id="401" name="Google Shape;401;p2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2" name="Google Shape;402;p28"/>
          <p:cNvSpPr/>
          <p:nvPr/>
        </p:nvSpPr>
        <p:spPr>
          <a:xfrm>
            <a:off x="0" y="0"/>
            <a:ext cx="6768547" cy="6857999"/>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Glasses on top of a book" id="403" name="Google Shape;403;p28"/>
          <p:cNvPicPr preferRelativeResize="0"/>
          <p:nvPr/>
        </p:nvPicPr>
        <p:blipFill rotWithShape="1">
          <a:blip r:embed="rId3">
            <a:alphaModFix/>
          </a:blip>
          <a:srcRect b="-1" l="22033" r="47364" t="0"/>
          <a:stretch/>
        </p:blipFill>
        <p:spPr>
          <a:xfrm>
            <a:off x="5976166" y="10"/>
            <a:ext cx="3167834" cy="6857990"/>
          </a:xfrm>
          <a:custGeom>
            <a:rect b="b" l="l" r="r" t="t"/>
            <a:pathLst>
              <a:path extrusionOk="0" h="6865951" w="4223778">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a:noFill/>
          <a:ln>
            <a:noFill/>
          </a:ln>
        </p:spPr>
      </p:pic>
      <p:sp>
        <p:nvSpPr>
          <p:cNvPr id="404" name="Google Shape;404;p28"/>
          <p:cNvSpPr txBox="1"/>
          <p:nvPr>
            <p:ph type="title"/>
          </p:nvPr>
        </p:nvSpPr>
        <p:spPr>
          <a:xfrm>
            <a:off x="852775" y="609600"/>
            <a:ext cx="5123391" cy="13228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solidFill>
                  <a:schemeClr val="dk1"/>
                </a:solidFill>
              </a:rPr>
              <a:t>Case Study </a:t>
            </a:r>
            <a:endParaRPr/>
          </a:p>
        </p:txBody>
      </p:sp>
      <p:sp>
        <p:nvSpPr>
          <p:cNvPr id="405" name="Google Shape;405;p28"/>
          <p:cNvSpPr txBox="1"/>
          <p:nvPr>
            <p:ph idx="1" type="body"/>
          </p:nvPr>
        </p:nvSpPr>
        <p:spPr>
          <a:xfrm>
            <a:off x="852776" y="2194102"/>
            <a:ext cx="4887162" cy="3908585"/>
          </a:xfrm>
          <a:prstGeom prst="rect">
            <a:avLst/>
          </a:prstGeom>
          <a:noFill/>
          <a:ln>
            <a:noFill/>
          </a:ln>
        </p:spPr>
        <p:txBody>
          <a:bodyPr anchorCtr="0" anchor="t" bIns="45700" lIns="91425" spcFirstLastPara="1" rIns="91425" wrap="square" tIns="45700">
            <a:normAutofit/>
          </a:bodyPr>
          <a:lstStyle/>
          <a:p>
            <a:pPr indent="0" lvl="0" marL="114300" rtl="0" algn="l">
              <a:lnSpc>
                <a:spcPct val="90000"/>
              </a:lnSpc>
              <a:spcBef>
                <a:spcPts val="0"/>
              </a:spcBef>
              <a:spcAft>
                <a:spcPts val="0"/>
              </a:spcAft>
              <a:buClr>
                <a:schemeClr val="dk1"/>
              </a:buClr>
              <a:buSzPts val="2400"/>
              <a:buNone/>
            </a:pPr>
            <a:r>
              <a:rPr lang="en-US" sz="2400" u="sng">
                <a:solidFill>
                  <a:schemeClr val="dk1"/>
                </a:solidFill>
                <a:latin typeface="Arial"/>
                <a:ea typeface="Arial"/>
                <a:cs typeface="Arial"/>
                <a:sym typeface="Arial"/>
                <a:hlinkClick r:id="rId4">
                  <a:extLst>
                    <a:ext uri="{A12FA001-AC4F-418D-AE19-62706E023703}">
                      <ahyp:hlinkClr val="tx"/>
                    </a:ext>
                  </a:extLst>
                </a:hlinkClick>
              </a:rPr>
              <a:t>Transition Content Academy Padlet</a:t>
            </a:r>
            <a:endParaRPr sz="2400">
              <a:solidFill>
                <a:schemeClr val="dk1"/>
              </a:solidFill>
              <a:latin typeface="Arial"/>
              <a:ea typeface="Arial"/>
              <a:cs typeface="Arial"/>
              <a:sym typeface="Arial"/>
            </a:endParaRPr>
          </a:p>
        </p:txBody>
      </p:sp>
      <p:pic>
        <p:nvPicPr>
          <p:cNvPr descr="A picture containing text, sign, clipart&#10;&#10;Description automatically generated" id="406" name="Google Shape;406;p28"/>
          <p:cNvPicPr preferRelativeResize="0"/>
          <p:nvPr/>
        </p:nvPicPr>
        <p:blipFill rotWithShape="1">
          <a:blip r:embed="rId5">
            <a:alphaModFix/>
          </a:blip>
          <a:srcRect b="0" l="0" r="0" t="0"/>
          <a:stretch/>
        </p:blipFill>
        <p:spPr>
          <a:xfrm>
            <a:off x="7884747" y="6440552"/>
            <a:ext cx="1146661" cy="331658"/>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29"/>
          <p:cNvSpPr/>
          <p:nvPr/>
        </p:nvSpPr>
        <p:spPr>
          <a:xfrm>
            <a:off x="1" y="0"/>
            <a:ext cx="9143999" cy="6858000"/>
          </a:xfrm>
          <a:prstGeom prst="rect">
            <a:avLst/>
          </a:prstGeom>
          <a:solidFill>
            <a:srgbClr val="00426A"/>
          </a:solidFill>
          <a:ln>
            <a:noFill/>
          </a:ln>
          <a:effectLst>
            <a:outerShdw blurRad="38100" rotWithShape="0" dir="5400000" dist="23000">
              <a:srgbClr val="000000">
                <a:alpha val="34901"/>
              </a:srgbClr>
            </a:outerShdw>
          </a:effectLst>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12" name="Google Shape;412;p29"/>
          <p:cNvSpPr/>
          <p:nvPr/>
        </p:nvSpPr>
        <p:spPr>
          <a:xfrm rot="10800000">
            <a:off x="748145" y="6380753"/>
            <a:ext cx="8395854" cy="477243"/>
          </a:xfrm>
          <a:prstGeom prst="rect">
            <a:avLst/>
          </a:prstGeom>
          <a:gradFill>
            <a:gsLst>
              <a:gs pos="0">
                <a:srgbClr val="FFFFFF"/>
              </a:gs>
              <a:gs pos="24000">
                <a:srgbClr val="FFFFFF"/>
              </a:gs>
              <a:gs pos="100000">
                <a:srgbClr val="FFFFFF">
                  <a:alpha val="0"/>
                </a:srgbClr>
              </a:gs>
            </a:gsLst>
            <a:lin ang="0" scaled="0"/>
          </a:gradFill>
          <a:ln>
            <a:noFill/>
          </a:ln>
          <a:effectLst>
            <a:outerShdw blurRad="38100" rotWithShape="0" dir="5400000" dist="23000">
              <a:srgbClr val="000000">
                <a:alpha val="34901"/>
              </a:srgbClr>
            </a:outerShdw>
          </a:effectLst>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13" name="Google Shape;413;p29"/>
          <p:cNvSpPr txBox="1"/>
          <p:nvPr/>
        </p:nvSpPr>
        <p:spPr>
          <a:xfrm>
            <a:off x="6293849" y="6438325"/>
            <a:ext cx="2576946" cy="369330"/>
          </a:xfrm>
          <a:prstGeom prst="rect">
            <a:avLst/>
          </a:prstGeom>
          <a:noFill/>
          <a:ln>
            <a:noFill/>
          </a:ln>
        </p:spPr>
        <p:txBody>
          <a:bodyPr anchorCtr="0" anchor="t" bIns="45700" lIns="45700" spcFirstLastPara="1" rIns="45700" wrap="square" tIns="45700">
            <a:spAutoFit/>
          </a:bodyPr>
          <a:lstStyle/>
          <a:p>
            <a:pPr indent="0" lvl="0" marL="0" marR="0" rtl="0" algn="r">
              <a:lnSpc>
                <a:spcPct val="100000"/>
              </a:lnSpc>
              <a:spcBef>
                <a:spcPts val="0"/>
              </a:spcBef>
              <a:spcAft>
                <a:spcPts val="0"/>
              </a:spcAft>
              <a:buClr>
                <a:srgbClr val="003B64"/>
              </a:buClr>
              <a:buSzPts val="1800"/>
              <a:buFont typeface="Arial"/>
              <a:buNone/>
            </a:pPr>
            <a:r>
              <a:rPr b="0" i="0" lang="en-US" sz="1800" u="none" cap="none" strike="noStrike">
                <a:solidFill>
                  <a:srgbClr val="003B64"/>
                </a:solidFill>
                <a:latin typeface="Arial"/>
                <a:ea typeface="Arial"/>
                <a:cs typeface="Arial"/>
                <a:sym typeface="Arial"/>
              </a:rPr>
              <a:t>Tuesday , July 26</a:t>
            </a:r>
            <a:r>
              <a:rPr b="0" baseline="30000" i="0" lang="en-US" sz="1800" u="none" cap="none" strike="noStrike">
                <a:solidFill>
                  <a:srgbClr val="003B64"/>
                </a:solidFill>
                <a:latin typeface="Arial"/>
                <a:ea typeface="Arial"/>
                <a:cs typeface="Arial"/>
                <a:sym typeface="Arial"/>
              </a:rPr>
              <a:t>th</a:t>
            </a:r>
            <a:r>
              <a:rPr b="0" i="0" lang="en-US" sz="1800" u="none" cap="none" strike="noStrike">
                <a:solidFill>
                  <a:srgbClr val="003B64"/>
                </a:solidFill>
                <a:latin typeface="Arial"/>
                <a:ea typeface="Arial"/>
                <a:cs typeface="Arial"/>
                <a:sym typeface="Arial"/>
              </a:rPr>
              <a:t> </a:t>
            </a:r>
            <a:endParaRPr/>
          </a:p>
        </p:txBody>
      </p:sp>
      <p:sp>
        <p:nvSpPr>
          <p:cNvPr id="414" name="Google Shape;414;p29"/>
          <p:cNvSpPr/>
          <p:nvPr/>
        </p:nvSpPr>
        <p:spPr>
          <a:xfrm rot="10800000">
            <a:off x="837053" y="6317058"/>
            <a:ext cx="8306947" cy="64605"/>
          </a:xfrm>
          <a:prstGeom prst="rect">
            <a:avLst/>
          </a:prstGeom>
          <a:gradFill>
            <a:gsLst>
              <a:gs pos="0">
                <a:srgbClr val="E78C67"/>
              </a:gs>
              <a:gs pos="24000">
                <a:srgbClr val="E78C67"/>
              </a:gs>
              <a:gs pos="100000">
                <a:srgbClr val="E78C67">
                  <a:alpha val="0"/>
                </a:srgbClr>
              </a:gs>
            </a:gsLst>
            <a:lin ang="0" scaled="0"/>
          </a:grad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15" name="Google Shape;415;p29"/>
          <p:cNvSpPr/>
          <p:nvPr/>
        </p:nvSpPr>
        <p:spPr>
          <a:xfrm>
            <a:off x="77170" y="1786046"/>
            <a:ext cx="8229777" cy="1614883"/>
          </a:xfrm>
          <a:prstGeom prst="rect">
            <a:avLst/>
          </a:prstGeom>
          <a:gradFill>
            <a:gsLst>
              <a:gs pos="0">
                <a:srgbClr val="75AEB6"/>
              </a:gs>
              <a:gs pos="62000">
                <a:srgbClr val="75AEB6"/>
              </a:gs>
              <a:gs pos="100000">
                <a:srgbClr val="75AEB6">
                  <a:alpha val="0"/>
                </a:srgbClr>
              </a:gs>
            </a:gsLst>
            <a:lin ang="0" scaled="0"/>
          </a:gradFill>
          <a:ln>
            <a:noFill/>
          </a:ln>
          <a:effectLst>
            <a:outerShdw blurRad="190500" rotWithShape="0" dir="5400000" dist="102956">
              <a:srgbClr val="000000">
                <a:alpha val="34901"/>
              </a:srgbClr>
            </a:outerShdw>
          </a:effectLst>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 </a:t>
            </a:r>
            <a:endParaRPr b="0" i="0" sz="1800" u="none" cap="none" strike="noStrike">
              <a:solidFill>
                <a:srgbClr val="000000"/>
              </a:solidFill>
              <a:latin typeface="Arial"/>
              <a:ea typeface="Arial"/>
              <a:cs typeface="Arial"/>
              <a:sym typeface="Arial"/>
            </a:endParaRPr>
          </a:p>
        </p:txBody>
      </p:sp>
      <p:sp>
        <p:nvSpPr>
          <p:cNvPr id="416" name="Google Shape;416;p29"/>
          <p:cNvSpPr txBox="1"/>
          <p:nvPr/>
        </p:nvSpPr>
        <p:spPr>
          <a:xfrm>
            <a:off x="914203" y="2209528"/>
            <a:ext cx="5439742" cy="547073"/>
          </a:xfrm>
          <a:prstGeom prst="rect">
            <a:avLst/>
          </a:prstGeom>
          <a:noFill/>
          <a:ln>
            <a:noFill/>
          </a:ln>
        </p:spPr>
        <p:txBody>
          <a:bodyPr anchorCtr="0" anchor="t" bIns="45700" lIns="45700" spcFirstLastPara="1" rIns="45700" wrap="square" tIns="45700">
            <a:spAutoFit/>
          </a:bodyPr>
          <a:lstStyle/>
          <a:p>
            <a:pPr indent="0" lvl="0" marL="0" marR="0" rtl="0" algn="l">
              <a:lnSpc>
                <a:spcPct val="70000"/>
              </a:lnSpc>
              <a:spcBef>
                <a:spcPts val="0"/>
              </a:spcBef>
              <a:spcAft>
                <a:spcPts val="0"/>
              </a:spcAft>
              <a:buClr>
                <a:srgbClr val="FFFFFF"/>
              </a:buClr>
              <a:buSzPts val="4200"/>
              <a:buFont typeface="Arial"/>
              <a:buNone/>
            </a:pPr>
            <a:r>
              <a:rPr b="1" i="0" lang="en-US" sz="4200" u="none" cap="none" strike="noStrike">
                <a:solidFill>
                  <a:srgbClr val="FFFFFF"/>
                </a:solidFill>
                <a:latin typeface="Arial"/>
                <a:ea typeface="Arial"/>
                <a:cs typeface="Arial"/>
                <a:sym typeface="Arial"/>
              </a:rPr>
              <a:t>Leveraging Connections </a:t>
            </a:r>
            <a:endParaRPr b="0" i="0" sz="1800" u="none" cap="none" strike="noStrike">
              <a:solidFill>
                <a:srgbClr val="000000"/>
              </a:solidFill>
              <a:latin typeface="Arial"/>
              <a:ea typeface="Arial"/>
              <a:cs typeface="Arial"/>
              <a:sym typeface="Arial"/>
            </a:endParaRPr>
          </a:p>
        </p:txBody>
      </p:sp>
      <p:sp>
        <p:nvSpPr>
          <p:cNvPr id="417" name="Google Shape;417;p29"/>
          <p:cNvSpPr txBox="1"/>
          <p:nvPr/>
        </p:nvSpPr>
        <p:spPr>
          <a:xfrm>
            <a:off x="3852847" y="3798030"/>
            <a:ext cx="4039401" cy="646329"/>
          </a:xfrm>
          <a:prstGeom prst="rect">
            <a:avLst/>
          </a:prstGeom>
          <a:no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Chris Martin, Director, Employment Services  Lisa Coates, Director, Youth Services </a:t>
            </a:r>
            <a:endParaRPr b="0" i="0" sz="1800" u="none" cap="none" strike="noStrike">
              <a:solidFill>
                <a:schemeClr val="lt1"/>
              </a:solidFill>
              <a:latin typeface="Arial"/>
              <a:ea typeface="Arial"/>
              <a:cs typeface="Arial"/>
              <a:sym typeface="Arial"/>
            </a:endParaRPr>
          </a:p>
        </p:txBody>
      </p:sp>
      <p:cxnSp>
        <p:nvCxnSpPr>
          <p:cNvPr id="418" name="Google Shape;418;p29"/>
          <p:cNvCxnSpPr/>
          <p:nvPr/>
        </p:nvCxnSpPr>
        <p:spPr>
          <a:xfrm>
            <a:off x="3640974" y="3801155"/>
            <a:ext cx="0" cy="640080"/>
          </a:xfrm>
          <a:prstGeom prst="straightConnector1">
            <a:avLst/>
          </a:prstGeom>
          <a:noFill/>
          <a:ln cap="flat" cmpd="sng" w="9525">
            <a:solidFill>
              <a:schemeClr val="lt1"/>
            </a:solidFill>
            <a:prstDash val="solid"/>
            <a:round/>
            <a:headEnd len="sm" w="sm" type="none"/>
            <a:tailEnd len="sm" w="sm" type="none"/>
          </a:ln>
        </p:spPr>
      </p:cxnSp>
      <p:pic>
        <p:nvPicPr>
          <p:cNvPr descr="Logo&#10;&#10;Description automatically generated" id="419" name="Google Shape;419;p29"/>
          <p:cNvPicPr preferRelativeResize="0"/>
          <p:nvPr/>
        </p:nvPicPr>
        <p:blipFill rotWithShape="1">
          <a:blip r:embed="rId3">
            <a:alphaModFix/>
          </a:blip>
          <a:srcRect b="0" l="0" r="0" t="0"/>
          <a:stretch/>
        </p:blipFill>
        <p:spPr>
          <a:xfrm>
            <a:off x="989950" y="3639145"/>
            <a:ext cx="2363095" cy="683496"/>
          </a:xfrm>
          <a:prstGeom prst="rect">
            <a:avLst/>
          </a:prstGeom>
          <a:noFill/>
          <a:ln>
            <a:noFill/>
          </a:ln>
        </p:spPr>
      </p:pic>
      <p:sp>
        <p:nvSpPr>
          <p:cNvPr id="420" name="Google Shape;420;p29"/>
          <p:cNvSpPr/>
          <p:nvPr/>
        </p:nvSpPr>
        <p:spPr>
          <a:xfrm>
            <a:off x="0" y="1560815"/>
            <a:ext cx="8306947" cy="64605"/>
          </a:xfrm>
          <a:prstGeom prst="rect">
            <a:avLst/>
          </a:prstGeom>
          <a:gradFill>
            <a:gsLst>
              <a:gs pos="0">
                <a:srgbClr val="E78C67"/>
              </a:gs>
              <a:gs pos="62000">
                <a:srgbClr val="E78C67"/>
              </a:gs>
              <a:gs pos="100000">
                <a:srgbClr val="E78C67">
                  <a:alpha val="0"/>
                </a:srgbClr>
              </a:gs>
            </a:gsLst>
            <a:lin ang="0" scaled="0"/>
          </a:grad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grpSp>
        <p:nvGrpSpPr>
          <p:cNvPr id="426" name="Google Shape;426;p30"/>
          <p:cNvGrpSpPr/>
          <p:nvPr/>
        </p:nvGrpSpPr>
        <p:grpSpPr>
          <a:xfrm>
            <a:off x="151847" y="1981868"/>
            <a:ext cx="8840303" cy="2689469"/>
            <a:chOff x="43" y="81634"/>
            <a:chExt cx="8840303" cy="2689469"/>
          </a:xfrm>
        </p:grpSpPr>
        <p:sp>
          <p:nvSpPr>
            <p:cNvPr id="427" name="Google Shape;427;p30"/>
            <p:cNvSpPr/>
            <p:nvPr/>
          </p:nvSpPr>
          <p:spPr>
            <a:xfrm>
              <a:off x="43" y="81634"/>
              <a:ext cx="4130983" cy="80640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0"/>
            <p:cNvSpPr txBox="1"/>
            <p:nvPr/>
          </p:nvSpPr>
          <p:spPr>
            <a:xfrm>
              <a:off x="43" y="81634"/>
              <a:ext cx="4130983" cy="806400"/>
            </a:xfrm>
            <a:prstGeom prst="rect">
              <a:avLst/>
            </a:prstGeom>
            <a:noFill/>
            <a:ln>
              <a:noFill/>
            </a:ln>
          </p:spPr>
          <p:txBody>
            <a:bodyPr anchorCtr="0" anchor="ctr" bIns="113775" lIns="199125" spcFirstLastPara="1" rIns="199125" wrap="square" tIns="113775">
              <a:noAutofit/>
            </a:bodyPr>
            <a:lstStyle/>
            <a:p>
              <a:pPr indent="0" lvl="0" marL="0" marR="0" rtl="0" algn="ctr">
                <a:lnSpc>
                  <a:spcPct val="90000"/>
                </a:lnSpc>
                <a:spcBef>
                  <a:spcPts val="0"/>
                </a:spcBef>
                <a:spcAft>
                  <a:spcPts val="0"/>
                </a:spcAft>
                <a:buClr>
                  <a:schemeClr val="lt1"/>
                </a:buClr>
                <a:buSzPts val="2800"/>
                <a:buFont typeface="Arial"/>
                <a:buNone/>
              </a:pPr>
              <a:r>
                <a:rPr b="0" i="0" lang="en-US" sz="2800" u="none" cap="none" strike="noStrike">
                  <a:solidFill>
                    <a:schemeClr val="lt1"/>
                  </a:solidFill>
                  <a:latin typeface="Arial"/>
                  <a:ea typeface="Arial"/>
                  <a:cs typeface="Arial"/>
                  <a:sym typeface="Arial"/>
                </a:rPr>
                <a:t>Career Interest Inventories </a:t>
              </a:r>
              <a:endParaRPr/>
            </a:p>
          </p:txBody>
        </p:sp>
        <p:sp>
          <p:nvSpPr>
            <p:cNvPr id="429" name="Google Shape;429;p30"/>
            <p:cNvSpPr/>
            <p:nvPr/>
          </p:nvSpPr>
          <p:spPr>
            <a:xfrm>
              <a:off x="43" y="888034"/>
              <a:ext cx="4130983" cy="1883069"/>
            </a:xfrm>
            <a:prstGeom prst="rect">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0"/>
            <p:cNvSpPr txBox="1"/>
            <p:nvPr/>
          </p:nvSpPr>
          <p:spPr>
            <a:xfrm>
              <a:off x="43" y="888034"/>
              <a:ext cx="4130983" cy="1883069"/>
            </a:xfrm>
            <a:prstGeom prst="rect">
              <a:avLst/>
            </a:prstGeom>
            <a:noFill/>
            <a:ln>
              <a:noFill/>
            </a:ln>
          </p:spPr>
          <p:txBody>
            <a:bodyPr anchorCtr="0" anchor="t" bIns="224025" lIns="149350" spcFirstLastPara="1" rIns="199125" wrap="square" tIns="149350">
              <a:noAutofit/>
            </a:bodyPr>
            <a:lstStyle/>
            <a:p>
              <a:pPr indent="-285750" lvl="1" marL="285750" marR="0" rtl="0" algn="l">
                <a:lnSpc>
                  <a:spcPct val="90000"/>
                </a:lnSpc>
                <a:spcBef>
                  <a:spcPts val="0"/>
                </a:spcBef>
                <a:spcAft>
                  <a:spcPts val="0"/>
                </a:spcAft>
                <a:buClr>
                  <a:srgbClr val="000000"/>
                </a:buClr>
                <a:buSzPts val="2800"/>
                <a:buFont typeface="Arial"/>
                <a:buChar char="•"/>
              </a:pPr>
              <a:r>
                <a:rPr b="0" i="0" lang="en-US" sz="2800" u="sng" cap="none" strike="noStrike">
                  <a:solidFill>
                    <a:srgbClr val="000000"/>
                  </a:solidFill>
                  <a:latin typeface="Arial"/>
                  <a:ea typeface="Arial"/>
                  <a:cs typeface="Arial"/>
                  <a:sym typeface="Arial"/>
                  <a:hlinkClick r:id="rId3">
                    <a:extLst>
                      <a:ext uri="{A12FA001-AC4F-418D-AE19-62706E023703}">
                        <ahyp:hlinkClr val="tx"/>
                      </a:ext>
                    </a:extLst>
                  </a:hlinkClick>
                </a:rPr>
                <a:t>Career Interest Inventory-Pictorial</a:t>
              </a:r>
              <a:endParaRPr b="0" i="0" sz="2800" u="none" cap="none" strike="noStrike">
                <a:solidFill>
                  <a:srgbClr val="000000"/>
                </a:solidFill>
                <a:latin typeface="Arial"/>
                <a:ea typeface="Arial"/>
                <a:cs typeface="Arial"/>
                <a:sym typeface="Arial"/>
              </a:endParaRPr>
            </a:p>
            <a:p>
              <a:pPr indent="-285750" lvl="1" marL="285750" marR="0" rtl="0" algn="l">
                <a:lnSpc>
                  <a:spcPct val="90000"/>
                </a:lnSpc>
                <a:spcBef>
                  <a:spcPts val="420"/>
                </a:spcBef>
                <a:spcAft>
                  <a:spcPts val="0"/>
                </a:spcAft>
                <a:buClr>
                  <a:srgbClr val="000000"/>
                </a:buClr>
                <a:buSzPts val="2800"/>
                <a:buFont typeface="Arial"/>
                <a:buChar char="•"/>
              </a:pPr>
              <a:r>
                <a:rPr b="0" i="0" lang="en-US" sz="2800" u="sng" cap="none" strike="noStrike">
                  <a:solidFill>
                    <a:srgbClr val="000000"/>
                  </a:solidFill>
                  <a:latin typeface="Arial"/>
                  <a:ea typeface="Arial"/>
                  <a:cs typeface="Arial"/>
                  <a:sym typeface="Arial"/>
                  <a:hlinkClick r:id="rId4">
                    <a:extLst>
                      <a:ext uri="{A12FA001-AC4F-418D-AE19-62706E023703}">
                        <ahyp:hlinkClr val="tx"/>
                      </a:ext>
                    </a:extLst>
                  </a:hlinkClick>
                </a:rPr>
                <a:t>P-CAET</a:t>
              </a:r>
              <a:endParaRPr b="0" i="0" sz="2800" u="none" cap="none" strike="noStrike">
                <a:solidFill>
                  <a:srgbClr val="000000"/>
                </a:solidFill>
                <a:latin typeface="Arial"/>
                <a:ea typeface="Arial"/>
                <a:cs typeface="Arial"/>
                <a:sym typeface="Arial"/>
              </a:endParaRPr>
            </a:p>
            <a:p>
              <a:pPr indent="-285750" lvl="1" marL="285750" marR="0" rtl="0" algn="l">
                <a:lnSpc>
                  <a:spcPct val="90000"/>
                </a:lnSpc>
                <a:spcBef>
                  <a:spcPts val="420"/>
                </a:spcBef>
                <a:spcAft>
                  <a:spcPts val="0"/>
                </a:spcAft>
                <a:buClr>
                  <a:srgbClr val="000000"/>
                </a:buClr>
                <a:buSzPts val="2800"/>
                <a:buFont typeface="Arial"/>
                <a:buChar char="•"/>
              </a:pPr>
              <a:r>
                <a:rPr b="0" i="0" lang="en-US" sz="2800" u="sng" cap="none" strike="noStrike">
                  <a:solidFill>
                    <a:srgbClr val="000000"/>
                  </a:solidFill>
                  <a:latin typeface="Arial"/>
                  <a:ea typeface="Arial"/>
                  <a:cs typeface="Arial"/>
                  <a:sym typeface="Arial"/>
                  <a:hlinkClick r:id="rId5">
                    <a:extLst>
                      <a:ext uri="{A12FA001-AC4F-418D-AE19-62706E023703}">
                        <ahyp:hlinkClr val="tx"/>
                      </a:ext>
                    </a:extLst>
                  </a:hlinkClick>
                </a:rPr>
                <a:t>My Next Move (O*Net)*</a:t>
              </a:r>
              <a:endParaRPr b="0" i="0" sz="2800" u="none" cap="none" strike="noStrike">
                <a:solidFill>
                  <a:srgbClr val="000000"/>
                </a:solidFill>
                <a:latin typeface="Arial"/>
                <a:ea typeface="Arial"/>
                <a:cs typeface="Arial"/>
                <a:sym typeface="Arial"/>
              </a:endParaRPr>
            </a:p>
          </p:txBody>
        </p:sp>
        <p:sp>
          <p:nvSpPr>
            <p:cNvPr id="431" name="Google Shape;431;p30"/>
            <p:cNvSpPr/>
            <p:nvPr/>
          </p:nvSpPr>
          <p:spPr>
            <a:xfrm>
              <a:off x="4709363" y="81634"/>
              <a:ext cx="4130983" cy="806400"/>
            </a:xfrm>
            <a:prstGeom prst="rect">
              <a:avLst/>
            </a:prstGeom>
            <a:solidFill>
              <a:schemeClr val="accent1"/>
            </a:solidFill>
            <a:ln cap="flat" cmpd="sng" w="25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0"/>
            <p:cNvSpPr txBox="1"/>
            <p:nvPr/>
          </p:nvSpPr>
          <p:spPr>
            <a:xfrm>
              <a:off x="4709363" y="81634"/>
              <a:ext cx="4130983" cy="806400"/>
            </a:xfrm>
            <a:prstGeom prst="rect">
              <a:avLst/>
            </a:prstGeom>
            <a:noFill/>
            <a:ln>
              <a:noFill/>
            </a:ln>
          </p:spPr>
          <p:txBody>
            <a:bodyPr anchorCtr="0" anchor="ctr" bIns="113775" lIns="199125" spcFirstLastPara="1" rIns="199125" wrap="square" tIns="113775">
              <a:noAutofit/>
            </a:bodyPr>
            <a:lstStyle/>
            <a:p>
              <a:pPr indent="0" lvl="0" marL="0" marR="0" rtl="0" algn="ctr">
                <a:lnSpc>
                  <a:spcPct val="90000"/>
                </a:lnSpc>
                <a:spcBef>
                  <a:spcPts val="0"/>
                </a:spcBef>
                <a:spcAft>
                  <a:spcPts val="0"/>
                </a:spcAft>
                <a:buClr>
                  <a:schemeClr val="lt1"/>
                </a:buClr>
                <a:buSzPts val="2800"/>
                <a:buFont typeface="Arial"/>
                <a:buNone/>
              </a:pPr>
              <a:r>
                <a:rPr b="0" i="0" lang="en-US" sz="2800" u="none" cap="none" strike="noStrike">
                  <a:solidFill>
                    <a:schemeClr val="lt1"/>
                  </a:solidFill>
                  <a:latin typeface="Arial"/>
                  <a:ea typeface="Arial"/>
                  <a:cs typeface="Arial"/>
                  <a:sym typeface="Arial"/>
                </a:rPr>
                <a:t>Exploration tools</a:t>
              </a:r>
              <a:endParaRPr/>
            </a:p>
          </p:txBody>
        </p:sp>
        <p:sp>
          <p:nvSpPr>
            <p:cNvPr id="433" name="Google Shape;433;p30"/>
            <p:cNvSpPr/>
            <p:nvPr/>
          </p:nvSpPr>
          <p:spPr>
            <a:xfrm>
              <a:off x="4709363" y="888034"/>
              <a:ext cx="4130983" cy="1883069"/>
            </a:xfrm>
            <a:prstGeom prst="rect">
              <a:avLst/>
            </a:prstGeom>
            <a:solidFill>
              <a:srgbClr val="CFD7E7">
                <a:alpha val="89803"/>
              </a:srgbClr>
            </a:solidFill>
            <a:ln cap="flat" cmpd="sng" w="25400">
              <a:solidFill>
                <a:srgbClr val="CFD7E7">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0"/>
            <p:cNvSpPr txBox="1"/>
            <p:nvPr/>
          </p:nvSpPr>
          <p:spPr>
            <a:xfrm>
              <a:off x="4709363" y="888034"/>
              <a:ext cx="4130983" cy="1883069"/>
            </a:xfrm>
            <a:prstGeom prst="rect">
              <a:avLst/>
            </a:prstGeom>
            <a:noFill/>
            <a:ln>
              <a:noFill/>
            </a:ln>
          </p:spPr>
          <p:txBody>
            <a:bodyPr anchorCtr="0" anchor="t" bIns="224025" lIns="149350" spcFirstLastPara="1" rIns="199125" wrap="square" tIns="149350">
              <a:noAutofit/>
            </a:bodyPr>
            <a:lstStyle/>
            <a:p>
              <a:pPr indent="-285750" lvl="1" marL="285750" marR="0" rtl="0" algn="l">
                <a:lnSpc>
                  <a:spcPct val="90000"/>
                </a:lnSpc>
                <a:spcBef>
                  <a:spcPts val="0"/>
                </a:spcBef>
                <a:spcAft>
                  <a:spcPts val="0"/>
                </a:spcAft>
                <a:buClr>
                  <a:srgbClr val="000000"/>
                </a:buClr>
                <a:buSzPts val="2800"/>
                <a:buFont typeface="Arial"/>
                <a:buChar char="•"/>
              </a:pPr>
              <a:r>
                <a:rPr b="0" i="0" lang="en-US" sz="2800" u="sng" cap="none" strike="noStrike">
                  <a:solidFill>
                    <a:srgbClr val="000000"/>
                  </a:solidFill>
                  <a:latin typeface="Arial"/>
                  <a:ea typeface="Arial"/>
                  <a:cs typeface="Arial"/>
                  <a:sym typeface="Arial"/>
                  <a:hlinkClick r:id="rId6">
                    <a:extLst>
                      <a:ext uri="{A12FA001-AC4F-418D-AE19-62706E023703}">
                        <ahyp:hlinkClr val="tx"/>
                      </a:ext>
                    </a:extLst>
                  </a:hlinkClick>
                </a:rPr>
                <a:t>O*Net</a:t>
              </a:r>
              <a:endParaRPr b="0" i="0" sz="2800" u="none" cap="none" strike="noStrike">
                <a:solidFill>
                  <a:srgbClr val="000000"/>
                </a:solidFill>
                <a:latin typeface="Arial"/>
                <a:ea typeface="Arial"/>
                <a:cs typeface="Arial"/>
                <a:sym typeface="Arial"/>
              </a:endParaRPr>
            </a:p>
            <a:p>
              <a:pPr indent="-285750" lvl="1" marL="285750" marR="0" rtl="0" algn="l">
                <a:lnSpc>
                  <a:spcPct val="90000"/>
                </a:lnSpc>
                <a:spcBef>
                  <a:spcPts val="420"/>
                </a:spcBef>
                <a:spcAft>
                  <a:spcPts val="0"/>
                </a:spcAft>
                <a:buClr>
                  <a:srgbClr val="000000"/>
                </a:buClr>
                <a:buSzPts val="2800"/>
                <a:buFont typeface="Arial"/>
                <a:buChar char="•"/>
              </a:pPr>
              <a:r>
                <a:rPr b="0" i="0" lang="en-US" sz="2800" u="sng" cap="none" strike="noStrike">
                  <a:solidFill>
                    <a:srgbClr val="000000"/>
                  </a:solidFill>
                  <a:latin typeface="Arial"/>
                  <a:ea typeface="Arial"/>
                  <a:cs typeface="Arial"/>
                  <a:sym typeface="Arial"/>
                  <a:hlinkClick r:id="rId7">
                    <a:extLst>
                      <a:ext uri="{A12FA001-AC4F-418D-AE19-62706E023703}">
                        <ahyp:hlinkClr val="tx"/>
                      </a:ext>
                    </a:extLst>
                  </a:hlinkClick>
                </a:rPr>
                <a:t>Career One Stop</a:t>
              </a:r>
              <a:endParaRPr b="0" i="0" sz="2800" u="none" cap="none" strike="noStrike">
                <a:solidFill>
                  <a:srgbClr val="000000"/>
                </a:solidFill>
                <a:latin typeface="Arial"/>
                <a:ea typeface="Arial"/>
                <a:cs typeface="Arial"/>
                <a:sym typeface="Arial"/>
              </a:endParaRPr>
            </a:p>
            <a:p>
              <a:pPr indent="-285750" lvl="2" marL="571500" marR="0" rtl="0" algn="l">
                <a:lnSpc>
                  <a:spcPct val="90000"/>
                </a:lnSpc>
                <a:spcBef>
                  <a:spcPts val="420"/>
                </a:spcBef>
                <a:spcAft>
                  <a:spcPts val="0"/>
                </a:spcAft>
                <a:buClr>
                  <a:srgbClr val="000000"/>
                </a:buClr>
                <a:buSzPts val="2800"/>
                <a:buFont typeface="Arial"/>
                <a:buChar char="•"/>
              </a:pPr>
              <a:r>
                <a:rPr b="0" i="0" lang="en-US" sz="2800" u="sng" cap="none" strike="noStrike">
                  <a:solidFill>
                    <a:srgbClr val="000000"/>
                  </a:solidFill>
                  <a:latin typeface="Arial"/>
                  <a:ea typeface="Arial"/>
                  <a:cs typeface="Arial"/>
                  <a:sym typeface="Arial"/>
                  <a:hlinkClick r:id="rId8">
                    <a:extLst>
                      <a:ext uri="{A12FA001-AC4F-418D-AE19-62706E023703}">
                        <ahyp:hlinkClr val="tx"/>
                      </a:ext>
                    </a:extLst>
                  </a:hlinkClick>
                </a:rPr>
                <a:t>Career Videos</a:t>
              </a:r>
              <a:endParaRPr b="0" i="0" sz="2800" u="none" cap="none" strike="noStrike">
                <a:solidFill>
                  <a:srgbClr val="000000"/>
                </a:solidFill>
                <a:latin typeface="Arial"/>
                <a:ea typeface="Arial"/>
                <a:cs typeface="Arial"/>
                <a:sym typeface="Arial"/>
              </a:endParaRPr>
            </a:p>
          </p:txBody>
        </p:sp>
      </p:grpSp>
      <p:sp>
        <p:nvSpPr>
          <p:cNvPr id="435" name="Google Shape;435;p30"/>
          <p:cNvSpPr txBox="1"/>
          <p:nvPr/>
        </p:nvSpPr>
        <p:spPr>
          <a:xfrm>
            <a:off x="489867" y="899273"/>
            <a:ext cx="8150686" cy="994172"/>
          </a:xfrm>
          <a:prstGeom prst="rect">
            <a:avLst/>
          </a:prstGeom>
          <a:solidFill>
            <a:schemeClr val="lt1"/>
          </a:solidFill>
          <a:ln>
            <a:noFill/>
          </a:ln>
        </p:spPr>
        <p:txBody>
          <a:bodyPr anchorCtr="0" anchor="ctr" bIns="34275" lIns="68575" spcFirstLastPara="1" rIns="68575" wrap="square" tIns="34275">
            <a:normAutofit/>
          </a:bodyPr>
          <a:lstStyle/>
          <a:p>
            <a:pPr indent="0" lvl="0" marL="0" marR="0" rtl="0" algn="ctr">
              <a:lnSpc>
                <a:spcPct val="90000"/>
              </a:lnSpc>
              <a:spcBef>
                <a:spcPts val="0"/>
              </a:spcBef>
              <a:spcAft>
                <a:spcPts val="0"/>
              </a:spcAft>
              <a:buClr>
                <a:srgbClr val="000000"/>
              </a:buClr>
              <a:buSzPts val="3000"/>
              <a:buFont typeface="Arial"/>
              <a:buNone/>
            </a:pPr>
            <a:r>
              <a:rPr b="1" i="0" lang="en-US" sz="3000" u="none" cap="none" strike="noStrike">
                <a:solidFill>
                  <a:srgbClr val="000000"/>
                </a:solidFill>
                <a:latin typeface="Arial"/>
                <a:ea typeface="Arial"/>
                <a:cs typeface="Arial"/>
                <a:sym typeface="Arial"/>
              </a:rPr>
              <a:t>Transition Interest Inventories and </a:t>
            </a:r>
            <a:endParaRPr/>
          </a:p>
          <a:p>
            <a:pPr indent="0" lvl="0" marL="0" marR="0" rtl="0" algn="ctr">
              <a:lnSpc>
                <a:spcPct val="90000"/>
              </a:lnSpc>
              <a:spcBef>
                <a:spcPts val="450"/>
              </a:spcBef>
              <a:spcAft>
                <a:spcPts val="0"/>
              </a:spcAft>
              <a:buClr>
                <a:srgbClr val="000000"/>
              </a:buClr>
              <a:buSzPts val="3000"/>
              <a:buFont typeface="Arial"/>
              <a:buNone/>
            </a:pPr>
            <a:r>
              <a:rPr b="1" i="0" lang="en-US" sz="3000" u="none" cap="none" strike="noStrike">
                <a:solidFill>
                  <a:srgbClr val="000000"/>
                </a:solidFill>
                <a:latin typeface="Arial"/>
                <a:ea typeface="Arial"/>
                <a:cs typeface="Arial"/>
                <a:sym typeface="Arial"/>
              </a:rPr>
              <a:t>Exploration Tools</a:t>
            </a:r>
            <a:endParaRPr/>
          </a:p>
        </p:txBody>
      </p:sp>
      <p:sp>
        <p:nvSpPr>
          <p:cNvPr id="436" name="Google Shape;436;p30"/>
          <p:cNvSpPr/>
          <p:nvPr/>
        </p:nvSpPr>
        <p:spPr>
          <a:xfrm>
            <a:off x="1266588" y="4581963"/>
            <a:ext cx="6453382" cy="1086583"/>
          </a:xfrm>
          <a:prstGeom prst="roundRect">
            <a:avLst>
              <a:gd fmla="val 16667" name="adj"/>
            </a:avLst>
          </a:prstGeom>
          <a:solidFill>
            <a:schemeClr val="dk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2100"/>
              <a:buFont typeface="Arial"/>
              <a:buNone/>
            </a:pPr>
            <a:r>
              <a:rPr b="0" i="0" lang="en-US" sz="2100" u="none" cap="none" strike="noStrike">
                <a:solidFill>
                  <a:schemeClr val="lt1"/>
                </a:solidFill>
                <a:latin typeface="Arial"/>
                <a:ea typeface="Arial"/>
                <a:cs typeface="Arial"/>
                <a:sym typeface="Arial"/>
              </a:rPr>
              <a:t>These provide students with an idea of how their interests and preferences align with jobs and guide education postsecondary goals.</a:t>
            </a:r>
            <a:endParaRPr/>
          </a:p>
        </p:txBody>
      </p:sp>
      <p:pic>
        <p:nvPicPr>
          <p:cNvPr descr="A picture containing text, sign, clipart&#10;&#10;Description automatically generated" id="437" name="Google Shape;437;p30"/>
          <p:cNvPicPr preferRelativeResize="0"/>
          <p:nvPr/>
        </p:nvPicPr>
        <p:blipFill rotWithShape="1">
          <a:blip r:embed="rId9">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2" name="Shape 442"/>
        <p:cNvGrpSpPr/>
        <p:nvPr/>
      </p:nvGrpSpPr>
      <p:grpSpPr>
        <a:xfrm>
          <a:off x="0" y="0"/>
          <a:ext cx="0" cy="0"/>
          <a:chOff x="0" y="0"/>
          <a:chExt cx="0" cy="0"/>
        </a:xfrm>
      </p:grpSpPr>
      <p:sp>
        <p:nvSpPr>
          <p:cNvPr id="443" name="Google Shape;443;p31"/>
          <p:cNvSpPr/>
          <p:nvPr/>
        </p:nvSpPr>
        <p:spPr>
          <a:xfrm>
            <a:off x="0" y="860045"/>
            <a:ext cx="4694659" cy="5734050"/>
          </a:xfrm>
          <a:prstGeom prst="rect">
            <a:avLst/>
          </a:prstGeom>
          <a:gradFill>
            <a:gsLst>
              <a:gs pos="0">
                <a:srgbClr val="4F81BD">
                  <a:alpha val="81960"/>
                </a:srgbClr>
              </a:gs>
              <a:gs pos="25000">
                <a:srgbClr val="4F81BD">
                  <a:alpha val="60000"/>
                </a:srgbClr>
              </a:gs>
              <a:gs pos="94000">
                <a:srgbClr val="3E3E3E"/>
              </a:gs>
              <a:gs pos="100000">
                <a:srgbClr val="3E3E3E"/>
              </a:gs>
            </a:gsLst>
            <a:lin ang="4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id="444" name="Google Shape;444;p31"/>
          <p:cNvPicPr preferRelativeResize="0"/>
          <p:nvPr/>
        </p:nvPicPr>
        <p:blipFill rotWithShape="1">
          <a:blip r:embed="rId3">
            <a:alphaModFix/>
          </a:blip>
          <a:srcRect b="0" l="0" r="10298" t="0"/>
          <a:stretch/>
        </p:blipFill>
        <p:spPr>
          <a:xfrm>
            <a:off x="-1" y="857250"/>
            <a:ext cx="9144001" cy="5734050"/>
          </a:xfrm>
          <a:prstGeom prst="rect">
            <a:avLst/>
          </a:prstGeom>
          <a:noFill/>
          <a:ln>
            <a:noFill/>
          </a:ln>
        </p:spPr>
      </p:pic>
      <p:sp>
        <p:nvSpPr>
          <p:cNvPr id="445" name="Google Shape;445;p31"/>
          <p:cNvSpPr txBox="1"/>
          <p:nvPr>
            <p:ph type="title"/>
          </p:nvPr>
        </p:nvSpPr>
        <p:spPr>
          <a:xfrm>
            <a:off x="4570578" y="1257300"/>
            <a:ext cx="3988849" cy="138112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0000"/>
              </a:buClr>
              <a:buSzPts val="3400"/>
              <a:buFont typeface="Arial"/>
              <a:buNone/>
            </a:pPr>
            <a:r>
              <a:rPr lang="en-US" sz="3400">
                <a:latin typeface="Arial"/>
                <a:ea typeface="Arial"/>
                <a:cs typeface="Arial"/>
                <a:sym typeface="Arial"/>
              </a:rPr>
              <a:t>Transition Skills and Abilities Assessments</a:t>
            </a:r>
            <a:endParaRPr/>
          </a:p>
        </p:txBody>
      </p:sp>
      <p:sp>
        <p:nvSpPr>
          <p:cNvPr id="446" name="Google Shape;446;p31"/>
          <p:cNvSpPr/>
          <p:nvPr/>
        </p:nvSpPr>
        <p:spPr>
          <a:xfrm>
            <a:off x="-9525" y="1468363"/>
            <a:ext cx="4180922" cy="4515805"/>
          </a:xfrm>
          <a:custGeom>
            <a:rect b="b" l="l" r="r" t="t"/>
            <a:pathLst>
              <a:path extrusionOk="0" h="5400962" w="5000438">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cap="flat" cmpd="sng" w="25400">
            <a:solidFill>
              <a:srgbClr val="B7CCE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descr="Workflow" id="447" name="Google Shape;447;p31"/>
          <p:cNvPicPr preferRelativeResize="0"/>
          <p:nvPr/>
        </p:nvPicPr>
        <p:blipFill rotWithShape="1">
          <a:blip r:embed="rId4">
            <a:alphaModFix/>
          </a:blip>
          <a:srcRect b="0" l="0" r="0" t="0"/>
          <a:stretch/>
        </p:blipFill>
        <p:spPr>
          <a:xfrm>
            <a:off x="339490" y="2079067"/>
            <a:ext cx="3026740" cy="3026740"/>
          </a:xfrm>
          <a:prstGeom prst="rect">
            <a:avLst/>
          </a:prstGeom>
          <a:noFill/>
          <a:ln>
            <a:noFill/>
          </a:ln>
        </p:spPr>
      </p:pic>
      <p:sp>
        <p:nvSpPr>
          <p:cNvPr id="448" name="Google Shape;448;p31"/>
          <p:cNvSpPr txBox="1"/>
          <p:nvPr>
            <p:ph idx="1" type="body"/>
          </p:nvPr>
        </p:nvSpPr>
        <p:spPr>
          <a:xfrm>
            <a:off x="4570579" y="2947260"/>
            <a:ext cx="4003614" cy="292718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0000"/>
              </a:buClr>
              <a:buSzPts val="1500"/>
              <a:buFont typeface="Arial"/>
              <a:buChar char="•"/>
            </a:pPr>
            <a:r>
              <a:rPr lang="en-US" sz="1500">
                <a:latin typeface="Arial"/>
                <a:ea typeface="Arial"/>
                <a:cs typeface="Arial"/>
                <a:sym typeface="Arial"/>
              </a:rPr>
              <a:t>Transition skill assessments identify strengths, needs, and abilities. </a:t>
            </a:r>
            <a:endParaRPr/>
          </a:p>
          <a:p>
            <a:pPr indent="-228600" lvl="0" marL="342900" rtl="0" algn="l">
              <a:lnSpc>
                <a:spcPct val="90000"/>
              </a:lnSpc>
              <a:spcBef>
                <a:spcPts val="700"/>
              </a:spcBef>
              <a:spcAft>
                <a:spcPts val="0"/>
              </a:spcAft>
              <a:buClr>
                <a:srgbClr val="000000"/>
              </a:buClr>
              <a:buSzPts val="1500"/>
              <a:buFont typeface="Arial"/>
              <a:buChar char="•"/>
            </a:pPr>
            <a:r>
              <a:rPr lang="en-US" sz="1500">
                <a:latin typeface="Arial"/>
                <a:ea typeface="Arial"/>
                <a:cs typeface="Arial"/>
                <a:sym typeface="Arial"/>
              </a:rPr>
              <a:t>These assessments are crucial when developing appropriate annual transition goals.</a:t>
            </a:r>
            <a:endParaRPr/>
          </a:p>
          <a:p>
            <a:pPr indent="-228600" lvl="0" marL="342900" rtl="0" algn="l">
              <a:lnSpc>
                <a:spcPct val="90000"/>
              </a:lnSpc>
              <a:spcBef>
                <a:spcPts val="700"/>
              </a:spcBef>
              <a:spcAft>
                <a:spcPts val="0"/>
              </a:spcAft>
              <a:buClr>
                <a:srgbClr val="000000"/>
              </a:buClr>
              <a:buSzPts val="1500"/>
              <a:buFont typeface="Arial"/>
              <a:buChar char="•"/>
            </a:pPr>
            <a:r>
              <a:rPr lang="en-US" sz="1500">
                <a:latin typeface="Arial"/>
                <a:ea typeface="Arial"/>
                <a:cs typeface="Arial"/>
                <a:sym typeface="Arial"/>
              </a:rPr>
              <a:t>Use the </a:t>
            </a:r>
            <a:r>
              <a:rPr b="1" lang="en-US" sz="1500" u="sng">
                <a:latin typeface="Arial"/>
                <a:ea typeface="Arial"/>
                <a:cs typeface="Arial"/>
                <a:sym typeface="Arial"/>
              </a:rPr>
              <a:t>needs</a:t>
            </a:r>
            <a:r>
              <a:rPr b="1" lang="en-US" sz="1500">
                <a:latin typeface="Arial"/>
                <a:ea typeface="Arial"/>
                <a:cs typeface="Arial"/>
                <a:sym typeface="Arial"/>
              </a:rPr>
              <a:t> </a:t>
            </a:r>
            <a:r>
              <a:rPr lang="en-US" sz="1500">
                <a:latin typeface="Arial"/>
                <a:ea typeface="Arial"/>
                <a:cs typeface="Arial"/>
                <a:sym typeface="Arial"/>
              </a:rPr>
              <a:t>identified in the transition assessments to build the annual transition goals. </a:t>
            </a:r>
            <a:endParaRPr/>
          </a:p>
        </p:txBody>
      </p:sp>
      <p:pic>
        <p:nvPicPr>
          <p:cNvPr descr="A picture containing text, sign, clipart&#10;&#10;Description automatically generated" id="449" name="Google Shape;449;p31"/>
          <p:cNvPicPr preferRelativeResize="0"/>
          <p:nvPr/>
        </p:nvPicPr>
        <p:blipFill rotWithShape="1">
          <a:blip r:embed="rId5">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32"/>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fontScale="90000"/>
          </a:bodyPr>
          <a:lstStyle/>
          <a:p>
            <a:pPr indent="0" lvl="0" marL="0" rtl="0" algn="ctr">
              <a:lnSpc>
                <a:spcPct val="100000"/>
              </a:lnSpc>
              <a:spcBef>
                <a:spcPts val="0"/>
              </a:spcBef>
              <a:spcAft>
                <a:spcPts val="0"/>
              </a:spcAft>
              <a:buClr>
                <a:srgbClr val="000000"/>
              </a:buClr>
              <a:buSzPct val="100000"/>
              <a:buFont typeface="Arial"/>
              <a:buNone/>
            </a:pPr>
            <a:r>
              <a:rPr lang="en-US"/>
              <a:t>Areas of Need that May Impact Transition </a:t>
            </a:r>
            <a:endParaRPr/>
          </a:p>
        </p:txBody>
      </p:sp>
      <p:pic>
        <p:nvPicPr>
          <p:cNvPr id="455" name="Google Shape;455;p32"/>
          <p:cNvPicPr preferRelativeResize="0"/>
          <p:nvPr>
            <p:ph idx="1" type="body"/>
          </p:nvPr>
        </p:nvPicPr>
        <p:blipFill rotWithShape="1">
          <a:blip r:embed="rId3">
            <a:alphaModFix/>
          </a:blip>
          <a:srcRect b="0" l="0" r="0" t="0"/>
          <a:stretch/>
        </p:blipFill>
        <p:spPr>
          <a:xfrm>
            <a:off x="387351" y="2205947"/>
            <a:ext cx="8536001" cy="3115725"/>
          </a:xfrm>
          <a:prstGeom prst="rect">
            <a:avLst/>
          </a:prstGeom>
          <a:noFill/>
          <a:ln>
            <a:noFill/>
          </a:ln>
        </p:spPr>
      </p:pic>
      <p:pic>
        <p:nvPicPr>
          <p:cNvPr descr="A picture containing text, sign, clipart&#10;&#10;Description automatically generated" id="456" name="Google Shape;456;p32"/>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0" name="Shape 460"/>
        <p:cNvGrpSpPr/>
        <p:nvPr/>
      </p:nvGrpSpPr>
      <p:grpSpPr>
        <a:xfrm>
          <a:off x="0" y="0"/>
          <a:ext cx="0" cy="0"/>
          <a:chOff x="0" y="0"/>
          <a:chExt cx="0" cy="0"/>
        </a:xfrm>
      </p:grpSpPr>
      <p:sp>
        <p:nvSpPr>
          <p:cNvPr id="461" name="Google Shape;461;p33"/>
          <p:cNvSpPr/>
          <p:nvPr/>
        </p:nvSpPr>
        <p:spPr>
          <a:xfrm rot="-5400000">
            <a:off x="183356" y="1928731"/>
            <a:ext cx="3333749" cy="2624327"/>
          </a:xfrm>
          <a:prstGeom prst="downArrow">
            <a:avLst>
              <a:gd fmla="val 100000" name="adj1"/>
              <a:gd fmla="val 15788" name="adj2"/>
            </a:avLst>
          </a:prstGeom>
          <a:solidFill>
            <a:srgbClr val="40404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2" name="Google Shape;462;p33"/>
          <p:cNvSpPr txBox="1"/>
          <p:nvPr>
            <p:ph type="title"/>
          </p:nvPr>
        </p:nvSpPr>
        <p:spPr>
          <a:xfrm>
            <a:off x="771525" y="1967266"/>
            <a:ext cx="1971675" cy="254725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2900"/>
              <a:buFont typeface="Arial"/>
              <a:buNone/>
            </a:pPr>
            <a:r>
              <a:rPr lang="en-US" sz="2900">
                <a:solidFill>
                  <a:srgbClr val="FFFFFF"/>
                </a:solidFill>
                <a:latin typeface="Arial"/>
                <a:ea typeface="Arial"/>
                <a:cs typeface="Arial"/>
                <a:sym typeface="Arial"/>
              </a:rPr>
              <a:t>Potential Areas of Need that May Impact Transition - 2</a:t>
            </a:r>
            <a:endParaRPr/>
          </a:p>
        </p:txBody>
      </p:sp>
      <p:pic>
        <p:nvPicPr>
          <p:cNvPr id="463" name="Google Shape;463;p33"/>
          <p:cNvPicPr preferRelativeResize="0"/>
          <p:nvPr>
            <p:ph idx="1" type="body"/>
          </p:nvPr>
        </p:nvPicPr>
        <p:blipFill rotWithShape="1">
          <a:blip r:embed="rId3">
            <a:alphaModFix/>
          </a:blip>
          <a:srcRect b="0" l="0" r="0" t="0"/>
          <a:stretch/>
        </p:blipFill>
        <p:spPr>
          <a:xfrm>
            <a:off x="3582987" y="2590425"/>
            <a:ext cx="5085525" cy="1674821"/>
          </a:xfrm>
          <a:prstGeom prst="rect">
            <a:avLst/>
          </a:prstGeom>
          <a:noFill/>
          <a:ln>
            <a:noFill/>
          </a:ln>
        </p:spPr>
      </p:pic>
      <p:pic>
        <p:nvPicPr>
          <p:cNvPr descr="A picture containing text, sign, clipart&#10;&#10;Description automatically generated" id="464" name="Google Shape;464;p33"/>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8" name="Shape 468"/>
        <p:cNvGrpSpPr/>
        <p:nvPr/>
      </p:nvGrpSpPr>
      <p:grpSpPr>
        <a:xfrm>
          <a:off x="0" y="0"/>
          <a:ext cx="0" cy="0"/>
          <a:chOff x="0" y="0"/>
          <a:chExt cx="0" cy="0"/>
        </a:xfrm>
      </p:grpSpPr>
      <p:sp>
        <p:nvSpPr>
          <p:cNvPr id="469" name="Google Shape;469;p34"/>
          <p:cNvSpPr/>
          <p:nvPr/>
        </p:nvSpPr>
        <p:spPr>
          <a:xfrm>
            <a:off x="0" y="0"/>
            <a:ext cx="9144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0" name="Google Shape;470;p34"/>
          <p:cNvSpPr txBox="1"/>
          <p:nvPr>
            <p:ph type="title"/>
          </p:nvPr>
        </p:nvSpPr>
        <p:spPr>
          <a:xfrm>
            <a:off x="628650" y="459863"/>
            <a:ext cx="7886700" cy="100459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4400"/>
              <a:buFont typeface="Arial"/>
              <a:buNone/>
            </a:pPr>
            <a:r>
              <a:rPr lang="en-US">
                <a:solidFill>
                  <a:srgbClr val="FFFFFF"/>
                </a:solidFill>
                <a:latin typeface="Arial"/>
                <a:ea typeface="Arial"/>
                <a:cs typeface="Arial"/>
                <a:sym typeface="Arial"/>
              </a:rPr>
              <a:t>Adaptive Behavior Examples </a:t>
            </a:r>
            <a:endParaRPr/>
          </a:p>
        </p:txBody>
      </p:sp>
      <p:sp>
        <p:nvSpPr>
          <p:cNvPr id="471" name="Google Shape;471;p34"/>
          <p:cNvSpPr/>
          <p:nvPr/>
        </p:nvSpPr>
        <p:spPr>
          <a:xfrm>
            <a:off x="434622" y="1587970"/>
            <a:ext cx="8274756" cy="4768380"/>
          </a:xfrm>
          <a:prstGeom prst="roundRect">
            <a:avLst>
              <a:gd fmla="val 3174" name="adj"/>
            </a:avLst>
          </a:prstGeom>
          <a:solidFill>
            <a:schemeClr val="lt1">
              <a:alpha val="9490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2" name="Google Shape;472;p34"/>
          <p:cNvSpPr txBox="1"/>
          <p:nvPr>
            <p:ph idx="1" type="body"/>
          </p:nvPr>
        </p:nvSpPr>
        <p:spPr>
          <a:xfrm>
            <a:off x="923332" y="2159414"/>
            <a:ext cx="3371200" cy="3625492"/>
          </a:xfrm>
          <a:prstGeom prst="rect">
            <a:avLst/>
          </a:prstGeom>
          <a:noFill/>
          <a:ln>
            <a:noFill/>
          </a:ln>
        </p:spPr>
        <p:txBody>
          <a:bodyPr anchorCtr="0" anchor="t" bIns="45700" lIns="45700" spcFirstLastPara="1" rIns="45700" wrap="square" tIns="45700">
            <a:normAutofit/>
          </a:bodyPr>
          <a:lstStyle/>
          <a:p>
            <a:pPr indent="-246888" lvl="0" marL="246888" rtl="0" algn="l">
              <a:lnSpc>
                <a:spcPct val="90000"/>
              </a:lnSpc>
              <a:spcBef>
                <a:spcPts val="0"/>
              </a:spcBef>
              <a:spcAft>
                <a:spcPts val="0"/>
              </a:spcAft>
              <a:buClr>
                <a:srgbClr val="000000"/>
              </a:buClr>
              <a:buSzPts val="2016"/>
              <a:buChar char="•"/>
            </a:pPr>
            <a:r>
              <a:rPr b="0" i="0" lang="en-US" sz="2016" u="none" cap="none" strike="noStrike">
                <a:solidFill>
                  <a:srgbClr val="000000"/>
                </a:solidFill>
                <a:latin typeface="Arial"/>
                <a:ea typeface="Arial"/>
                <a:cs typeface="Arial"/>
                <a:sym typeface="Arial"/>
              </a:rPr>
              <a:t>Communication (Receptive, Expressive, and Written)</a:t>
            </a:r>
            <a:endParaRPr/>
          </a:p>
          <a:p>
            <a:pPr indent="-246888" lvl="0" marL="246888" rtl="0" algn="l">
              <a:lnSpc>
                <a:spcPct val="90000"/>
              </a:lnSpc>
              <a:spcBef>
                <a:spcPts val="432"/>
              </a:spcBef>
              <a:spcAft>
                <a:spcPts val="0"/>
              </a:spcAft>
              <a:buClr>
                <a:srgbClr val="000000"/>
              </a:buClr>
              <a:buSzPts val="2016"/>
              <a:buChar char="•"/>
            </a:pPr>
            <a:r>
              <a:rPr b="0" i="0" lang="en-US" sz="2016" u="none" cap="none" strike="noStrike">
                <a:solidFill>
                  <a:srgbClr val="000000"/>
                </a:solidFill>
                <a:latin typeface="Arial"/>
                <a:ea typeface="Arial"/>
                <a:cs typeface="Arial"/>
                <a:sym typeface="Arial"/>
              </a:rPr>
              <a:t>Behavior</a:t>
            </a:r>
            <a:endParaRPr/>
          </a:p>
          <a:p>
            <a:pPr indent="-246888" lvl="0" marL="246888" rtl="0" algn="l">
              <a:lnSpc>
                <a:spcPct val="90000"/>
              </a:lnSpc>
              <a:spcBef>
                <a:spcPts val="432"/>
              </a:spcBef>
              <a:spcAft>
                <a:spcPts val="0"/>
              </a:spcAft>
              <a:buClr>
                <a:srgbClr val="000000"/>
              </a:buClr>
              <a:buSzPts val="2016"/>
              <a:buChar char="•"/>
            </a:pPr>
            <a:r>
              <a:rPr b="0" i="0" lang="en-US" sz="2016" u="none" cap="none" strike="noStrike">
                <a:solidFill>
                  <a:srgbClr val="000000"/>
                </a:solidFill>
                <a:latin typeface="Arial"/>
                <a:ea typeface="Arial"/>
                <a:cs typeface="Arial"/>
                <a:sym typeface="Arial"/>
              </a:rPr>
              <a:t>Health &amp; Safety</a:t>
            </a:r>
            <a:endParaRPr/>
          </a:p>
          <a:p>
            <a:pPr indent="-246888" lvl="0" marL="246888" rtl="0" algn="l">
              <a:lnSpc>
                <a:spcPct val="90000"/>
              </a:lnSpc>
              <a:spcBef>
                <a:spcPts val="432"/>
              </a:spcBef>
              <a:spcAft>
                <a:spcPts val="0"/>
              </a:spcAft>
              <a:buClr>
                <a:srgbClr val="000000"/>
              </a:buClr>
              <a:buSzPts val="2016"/>
              <a:buChar char="•"/>
            </a:pPr>
            <a:r>
              <a:rPr b="0" i="0" lang="en-US" sz="2016" u="none" cap="none" strike="noStrike">
                <a:solidFill>
                  <a:srgbClr val="000000"/>
                </a:solidFill>
                <a:latin typeface="Arial"/>
                <a:ea typeface="Arial"/>
                <a:cs typeface="Arial"/>
                <a:sym typeface="Arial"/>
              </a:rPr>
              <a:t>Home Living</a:t>
            </a:r>
            <a:endParaRPr/>
          </a:p>
          <a:p>
            <a:pPr indent="-246888" lvl="0" marL="246888" rtl="0" algn="l">
              <a:lnSpc>
                <a:spcPct val="90000"/>
              </a:lnSpc>
              <a:spcBef>
                <a:spcPts val="432"/>
              </a:spcBef>
              <a:spcAft>
                <a:spcPts val="0"/>
              </a:spcAft>
              <a:buClr>
                <a:srgbClr val="000000"/>
              </a:buClr>
              <a:buSzPts val="2016"/>
              <a:buChar char="•"/>
            </a:pPr>
            <a:r>
              <a:rPr b="0" i="0" lang="en-US" sz="2016" u="none" cap="none" strike="noStrike">
                <a:solidFill>
                  <a:srgbClr val="000000"/>
                </a:solidFill>
                <a:latin typeface="Arial"/>
                <a:ea typeface="Arial"/>
                <a:cs typeface="Arial"/>
                <a:sym typeface="Arial"/>
              </a:rPr>
              <a:t>Work Skills</a:t>
            </a:r>
            <a:endParaRPr/>
          </a:p>
          <a:p>
            <a:pPr indent="-246888" lvl="0" marL="246888" rtl="0" algn="l">
              <a:lnSpc>
                <a:spcPct val="90000"/>
              </a:lnSpc>
              <a:spcBef>
                <a:spcPts val="432"/>
              </a:spcBef>
              <a:spcAft>
                <a:spcPts val="0"/>
              </a:spcAft>
              <a:buClr>
                <a:srgbClr val="000000"/>
              </a:buClr>
              <a:buSzPts val="2016"/>
              <a:buChar char="•"/>
            </a:pPr>
            <a:r>
              <a:rPr b="0" i="0" lang="en-US" sz="2016" u="none" cap="none" strike="noStrike">
                <a:solidFill>
                  <a:srgbClr val="000000"/>
                </a:solidFill>
                <a:latin typeface="Arial"/>
                <a:ea typeface="Arial"/>
                <a:cs typeface="Arial"/>
                <a:sym typeface="Arial"/>
              </a:rPr>
              <a:t>Vocational Training</a:t>
            </a:r>
            <a:endParaRPr/>
          </a:p>
          <a:p>
            <a:pPr indent="-246888" lvl="0" marL="246888" rtl="0" algn="l">
              <a:lnSpc>
                <a:spcPct val="90000"/>
              </a:lnSpc>
              <a:spcBef>
                <a:spcPts val="432"/>
              </a:spcBef>
              <a:spcAft>
                <a:spcPts val="0"/>
              </a:spcAft>
              <a:buClr>
                <a:srgbClr val="000000"/>
              </a:buClr>
              <a:buSzPts val="2016"/>
              <a:buChar char="•"/>
            </a:pPr>
            <a:r>
              <a:rPr b="0" i="0" lang="en-US" sz="2016" u="none" cap="none" strike="noStrike">
                <a:solidFill>
                  <a:srgbClr val="000000"/>
                </a:solidFill>
                <a:latin typeface="Arial"/>
                <a:ea typeface="Arial"/>
                <a:cs typeface="Arial"/>
                <a:sym typeface="Arial"/>
              </a:rPr>
              <a:t>Motor Skills (Gross and Fine)</a:t>
            </a:r>
            <a:endParaRPr/>
          </a:p>
        </p:txBody>
      </p:sp>
      <p:sp>
        <p:nvSpPr>
          <p:cNvPr id="473" name="Google Shape;473;p34"/>
          <p:cNvSpPr txBox="1"/>
          <p:nvPr/>
        </p:nvSpPr>
        <p:spPr>
          <a:xfrm>
            <a:off x="4511843" y="2918309"/>
            <a:ext cx="2574827" cy="3233940"/>
          </a:xfrm>
          <a:prstGeom prst="rect">
            <a:avLst/>
          </a:prstGeom>
          <a:noFill/>
          <a:ln>
            <a:noFill/>
          </a:ln>
        </p:spPr>
        <p:txBody>
          <a:bodyPr anchorCtr="0" anchor="t" bIns="45700" lIns="45700" spcFirstLastPara="1" rIns="45700" wrap="square" tIns="45700">
            <a:normAutofit/>
          </a:bodyPr>
          <a:lstStyle/>
          <a:p>
            <a:pPr indent="-165100" lvl="0" marL="34290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474" name="Google Shape;474;p34"/>
          <p:cNvSpPr txBox="1"/>
          <p:nvPr/>
        </p:nvSpPr>
        <p:spPr>
          <a:xfrm>
            <a:off x="4511843" y="2918309"/>
            <a:ext cx="2574827" cy="3233940"/>
          </a:xfrm>
          <a:prstGeom prst="rect">
            <a:avLst/>
          </a:prstGeom>
          <a:noFill/>
          <a:ln>
            <a:noFill/>
          </a:ln>
        </p:spPr>
        <p:txBody>
          <a:bodyPr anchorCtr="0" anchor="t" bIns="45700" lIns="45700" spcFirstLastPara="1" rIns="45700" wrap="square" tIns="45700">
            <a:normAutofit/>
          </a:bodyPr>
          <a:lstStyle/>
          <a:p>
            <a:pPr indent="-165100" lvl="0" marL="34290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475" name="Google Shape;475;p34"/>
          <p:cNvSpPr txBox="1"/>
          <p:nvPr/>
        </p:nvSpPr>
        <p:spPr>
          <a:xfrm>
            <a:off x="4849468" y="2159415"/>
            <a:ext cx="3371200" cy="3112647"/>
          </a:xfrm>
          <a:prstGeom prst="rect">
            <a:avLst/>
          </a:prstGeom>
          <a:noFill/>
          <a:ln>
            <a:noFill/>
          </a:ln>
        </p:spPr>
        <p:txBody>
          <a:bodyPr anchorCtr="0" anchor="t" bIns="45700" lIns="91425" spcFirstLastPara="1" rIns="91425" wrap="square" tIns="45700">
            <a:spAutoFit/>
          </a:bodyPr>
          <a:lstStyle/>
          <a:p>
            <a:pPr indent="-329184" lvl="0" marL="329184" marR="0" rtl="0" algn="l">
              <a:lnSpc>
                <a:spcPct val="100000"/>
              </a:lnSpc>
              <a:spcBef>
                <a:spcPts val="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Daily Living Skills</a:t>
            </a:r>
            <a:endParaRPr/>
          </a:p>
          <a:p>
            <a:pPr indent="-329184" lvl="0" marL="329184" marR="0" rtl="0" algn="l">
              <a:lnSpc>
                <a:spcPct val="100000"/>
              </a:lnSpc>
              <a:spcBef>
                <a:spcPts val="60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Self-Direction</a:t>
            </a:r>
            <a:endParaRPr/>
          </a:p>
          <a:p>
            <a:pPr indent="-329184" lvl="0" marL="329184" marR="0" rtl="0" algn="l">
              <a:lnSpc>
                <a:spcPct val="100000"/>
              </a:lnSpc>
              <a:spcBef>
                <a:spcPts val="60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Self-Care</a:t>
            </a:r>
            <a:endParaRPr/>
          </a:p>
          <a:p>
            <a:pPr indent="-329184" lvl="0" marL="329184" marR="0" rtl="0" algn="l">
              <a:lnSpc>
                <a:spcPct val="100000"/>
              </a:lnSpc>
              <a:spcBef>
                <a:spcPts val="60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Functional Academics</a:t>
            </a:r>
            <a:endParaRPr/>
          </a:p>
          <a:p>
            <a:pPr indent="-329184" lvl="0" marL="329184" marR="0" rtl="0" algn="l">
              <a:lnSpc>
                <a:spcPct val="100000"/>
              </a:lnSpc>
              <a:spcBef>
                <a:spcPts val="60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Leisure/Recreation</a:t>
            </a:r>
            <a:endParaRPr/>
          </a:p>
          <a:p>
            <a:pPr indent="-329184" lvl="0" marL="329184" marR="0" rtl="0" algn="l">
              <a:lnSpc>
                <a:spcPct val="100000"/>
              </a:lnSpc>
              <a:spcBef>
                <a:spcPts val="60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Relationships</a:t>
            </a:r>
            <a:endParaRPr/>
          </a:p>
          <a:p>
            <a:pPr indent="-329184" lvl="0" marL="329184" marR="0" rtl="0" algn="l">
              <a:lnSpc>
                <a:spcPct val="100000"/>
              </a:lnSpc>
              <a:spcBef>
                <a:spcPts val="60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Social Skills</a:t>
            </a:r>
            <a:endParaRPr/>
          </a:p>
          <a:p>
            <a:pPr indent="-329184" lvl="0" marL="329184" marR="0" rtl="0" algn="l">
              <a:lnSpc>
                <a:spcPct val="100000"/>
              </a:lnSpc>
              <a:spcBef>
                <a:spcPts val="600"/>
              </a:spcBef>
              <a:spcAft>
                <a:spcPts val="0"/>
              </a:spcAft>
              <a:buClr>
                <a:srgbClr val="000000"/>
              </a:buClr>
              <a:buSzPts val="2016"/>
              <a:buFont typeface="Arial"/>
              <a:buChar char="•"/>
            </a:pPr>
            <a:r>
              <a:rPr b="0" i="0" lang="en-US" sz="2016" u="none" cap="none" strike="noStrike">
                <a:solidFill>
                  <a:srgbClr val="000000"/>
                </a:solidFill>
                <a:latin typeface="Arial"/>
                <a:ea typeface="Arial"/>
                <a:cs typeface="Arial"/>
                <a:sym typeface="Arial"/>
              </a:rPr>
              <a:t>Transportation/Mobility</a:t>
            </a:r>
            <a:endParaRPr b="0" i="0" sz="2800" u="none" cap="none" strike="noStrike">
              <a:solidFill>
                <a:srgbClr val="000000"/>
              </a:solidFill>
              <a:latin typeface="Arial"/>
              <a:ea typeface="Arial"/>
              <a:cs typeface="Arial"/>
              <a:sym typeface="Arial"/>
            </a:endParaRPr>
          </a:p>
        </p:txBody>
      </p:sp>
      <p:pic>
        <p:nvPicPr>
          <p:cNvPr descr="A picture containing text, sign, clipart&#10;&#10;Description automatically generated" id="476" name="Google Shape;476;p34"/>
          <p:cNvPicPr preferRelativeResize="0"/>
          <p:nvPr/>
        </p:nvPicPr>
        <p:blipFill rotWithShape="1">
          <a:blip r:embed="rId3">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0" name="Shape 480"/>
        <p:cNvGrpSpPr/>
        <p:nvPr/>
      </p:nvGrpSpPr>
      <p:grpSpPr>
        <a:xfrm>
          <a:off x="0" y="0"/>
          <a:ext cx="0" cy="0"/>
          <a:chOff x="0" y="0"/>
          <a:chExt cx="0" cy="0"/>
        </a:xfrm>
      </p:grpSpPr>
      <p:sp>
        <p:nvSpPr>
          <p:cNvPr id="481" name="Google Shape;481;p35"/>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82" name="Google Shape;482;p35"/>
          <p:cNvSpPr/>
          <p:nvPr/>
        </p:nvSpPr>
        <p:spPr>
          <a:xfrm>
            <a:off x="3490414" y="0"/>
            <a:ext cx="5653586" cy="6858000"/>
          </a:xfrm>
          <a:custGeom>
            <a:rect b="b" l="l" r="r" t="t"/>
            <a:pathLst>
              <a:path extrusionOk="0" h="6858000" w="7538114">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5Cs" id="483" name="Google Shape;483;p35"/>
          <p:cNvPicPr preferRelativeResize="0"/>
          <p:nvPr/>
        </p:nvPicPr>
        <p:blipFill rotWithShape="1">
          <a:blip r:embed="rId3">
            <a:alphaModFix/>
          </a:blip>
          <a:srcRect b="0" l="0" r="0" t="0"/>
          <a:stretch/>
        </p:blipFill>
        <p:spPr>
          <a:xfrm>
            <a:off x="505820" y="1853246"/>
            <a:ext cx="2790114" cy="3161603"/>
          </a:xfrm>
          <a:prstGeom prst="rect">
            <a:avLst/>
          </a:prstGeom>
          <a:noFill/>
          <a:ln>
            <a:noFill/>
          </a:ln>
        </p:spPr>
      </p:pic>
      <p:sp>
        <p:nvSpPr>
          <p:cNvPr id="484" name="Google Shape;484;p35"/>
          <p:cNvSpPr txBox="1"/>
          <p:nvPr>
            <p:ph idx="1" type="body"/>
          </p:nvPr>
        </p:nvSpPr>
        <p:spPr>
          <a:xfrm>
            <a:off x="4006392" y="970962"/>
            <a:ext cx="4788816" cy="5131726"/>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400"/>
              <a:buNone/>
            </a:pPr>
            <a:r>
              <a:rPr b="0" i="0" lang="en-US">
                <a:solidFill>
                  <a:schemeClr val="dk1"/>
                </a:solidFill>
                <a:latin typeface="Arial"/>
                <a:ea typeface="Arial"/>
                <a:cs typeface="Arial"/>
                <a:sym typeface="Arial"/>
              </a:rPr>
              <a:t>HQWBL experiences reinforce Virginia’s 5 C’s—critical thinking, collaboration, communication, creative thinking, and citizenship—by allowing students to apply these skills in a real-world business or service-oriented work environment.</a:t>
            </a:r>
            <a:endParaRPr/>
          </a:p>
          <a:p>
            <a:pPr indent="88900" lvl="0" marL="0" rtl="0" algn="l">
              <a:lnSpc>
                <a:spcPct val="90000"/>
              </a:lnSpc>
              <a:spcBef>
                <a:spcPts val="300"/>
              </a:spcBef>
              <a:spcAft>
                <a:spcPts val="0"/>
              </a:spcAft>
              <a:buClr>
                <a:srgbClr val="000000"/>
              </a:buClr>
              <a:buSzPts val="1400"/>
              <a:buFont typeface="Arial"/>
              <a:buNone/>
            </a:pPr>
            <a:r>
              <a:t/>
            </a:r>
            <a:endParaRPr b="0" i="0">
              <a:solidFill>
                <a:schemeClr val="dk1"/>
              </a:solidFill>
              <a:latin typeface="Arial"/>
              <a:ea typeface="Arial"/>
              <a:cs typeface="Arial"/>
              <a:sym typeface="Arial"/>
            </a:endParaRPr>
          </a:p>
          <a:p>
            <a:pPr indent="0" lvl="0" marL="0" rtl="0" algn="l">
              <a:lnSpc>
                <a:spcPct val="90000"/>
              </a:lnSpc>
              <a:spcBef>
                <a:spcPts val="300"/>
              </a:spcBef>
              <a:spcAft>
                <a:spcPts val="0"/>
              </a:spcAft>
              <a:buClr>
                <a:schemeClr val="dk1"/>
              </a:buClr>
              <a:buSzPts val="1400"/>
              <a:buFont typeface="Arial"/>
              <a:buChar char="•"/>
            </a:pPr>
            <a:r>
              <a:rPr b="1" i="0" lang="en-US">
                <a:solidFill>
                  <a:schemeClr val="dk1"/>
                </a:solidFill>
                <a:latin typeface="Arial"/>
                <a:ea typeface="Arial"/>
                <a:cs typeface="Arial"/>
                <a:sym typeface="Arial"/>
              </a:rPr>
              <a:t>Collaboration: </a:t>
            </a:r>
            <a:r>
              <a:rPr b="0" i="0" lang="en-US">
                <a:solidFill>
                  <a:schemeClr val="dk1"/>
                </a:solidFill>
                <a:latin typeface="Arial"/>
                <a:ea typeface="Arial"/>
                <a:cs typeface="Arial"/>
                <a:sym typeface="Arial"/>
              </a:rPr>
              <a:t>Work with community members, peers, and mentors</a:t>
            </a:r>
            <a:endParaRPr/>
          </a:p>
          <a:p>
            <a:pPr indent="0" lvl="0" marL="0" rtl="0" algn="l">
              <a:lnSpc>
                <a:spcPct val="90000"/>
              </a:lnSpc>
              <a:spcBef>
                <a:spcPts val="300"/>
              </a:spcBef>
              <a:spcAft>
                <a:spcPts val="0"/>
              </a:spcAft>
              <a:buClr>
                <a:schemeClr val="dk1"/>
              </a:buClr>
              <a:buSzPts val="1400"/>
              <a:buFont typeface="Arial"/>
              <a:buChar char="•"/>
            </a:pPr>
            <a:r>
              <a:rPr b="1" i="0" lang="en-US">
                <a:solidFill>
                  <a:schemeClr val="dk1"/>
                </a:solidFill>
                <a:latin typeface="Arial"/>
                <a:ea typeface="Arial"/>
                <a:cs typeface="Arial"/>
                <a:sym typeface="Arial"/>
              </a:rPr>
              <a:t>Communication</a:t>
            </a:r>
            <a:r>
              <a:rPr b="0" i="0" lang="en-US">
                <a:solidFill>
                  <a:schemeClr val="dk1"/>
                </a:solidFill>
                <a:latin typeface="Arial"/>
                <a:ea typeface="Arial"/>
                <a:cs typeface="Arial"/>
                <a:sym typeface="Arial"/>
              </a:rPr>
              <a:t>: Write and present proposals; make requests and get permissions; publicize and present final project</a:t>
            </a:r>
            <a:endParaRPr/>
          </a:p>
          <a:p>
            <a:pPr indent="0" lvl="0" marL="0" rtl="0" algn="l">
              <a:lnSpc>
                <a:spcPct val="90000"/>
              </a:lnSpc>
              <a:spcBef>
                <a:spcPts val="300"/>
              </a:spcBef>
              <a:spcAft>
                <a:spcPts val="0"/>
              </a:spcAft>
              <a:buClr>
                <a:schemeClr val="dk1"/>
              </a:buClr>
              <a:buSzPts val="1400"/>
              <a:buFont typeface="Arial"/>
              <a:buChar char="•"/>
            </a:pPr>
            <a:r>
              <a:rPr b="1" i="0" lang="en-US">
                <a:solidFill>
                  <a:schemeClr val="dk1"/>
                </a:solidFill>
                <a:latin typeface="Arial"/>
                <a:ea typeface="Arial"/>
                <a:cs typeface="Arial"/>
                <a:sym typeface="Arial"/>
              </a:rPr>
              <a:t>Citizenship</a:t>
            </a:r>
            <a:r>
              <a:rPr b="0" i="0" lang="en-US">
                <a:solidFill>
                  <a:schemeClr val="dk1"/>
                </a:solidFill>
                <a:latin typeface="Arial"/>
                <a:ea typeface="Arial"/>
                <a:cs typeface="Arial"/>
                <a:sym typeface="Arial"/>
              </a:rPr>
              <a:t>: Understand laws and regulations; seek to improve the community; increase community awareness</a:t>
            </a:r>
            <a:endParaRPr/>
          </a:p>
          <a:p>
            <a:pPr indent="0" lvl="0" marL="0" rtl="0" algn="l">
              <a:lnSpc>
                <a:spcPct val="90000"/>
              </a:lnSpc>
              <a:spcBef>
                <a:spcPts val="300"/>
              </a:spcBef>
              <a:spcAft>
                <a:spcPts val="0"/>
              </a:spcAft>
              <a:buClr>
                <a:schemeClr val="dk1"/>
              </a:buClr>
              <a:buSzPts val="1400"/>
              <a:buFont typeface="Arial"/>
              <a:buChar char="•"/>
            </a:pPr>
            <a:r>
              <a:rPr b="1" i="0" lang="en-US">
                <a:solidFill>
                  <a:schemeClr val="dk1"/>
                </a:solidFill>
                <a:latin typeface="Arial"/>
                <a:ea typeface="Arial"/>
                <a:cs typeface="Arial"/>
                <a:sym typeface="Arial"/>
              </a:rPr>
              <a:t>Creativity:</a:t>
            </a:r>
            <a:r>
              <a:rPr b="0" i="0" lang="en-US">
                <a:solidFill>
                  <a:schemeClr val="dk1"/>
                </a:solidFill>
                <a:latin typeface="Arial"/>
                <a:ea typeface="Arial"/>
                <a:cs typeface="Arial"/>
                <a:sym typeface="Arial"/>
              </a:rPr>
              <a:t> Publicize/advertise project; solve problems; present findings</a:t>
            </a:r>
            <a:endParaRPr/>
          </a:p>
          <a:p>
            <a:pPr indent="0" lvl="0" marL="0" rtl="0" algn="l">
              <a:lnSpc>
                <a:spcPct val="90000"/>
              </a:lnSpc>
              <a:spcBef>
                <a:spcPts val="300"/>
              </a:spcBef>
              <a:spcAft>
                <a:spcPts val="0"/>
              </a:spcAft>
              <a:buClr>
                <a:schemeClr val="dk1"/>
              </a:buClr>
              <a:buSzPts val="1400"/>
              <a:buFont typeface="Arial"/>
              <a:buChar char="•"/>
            </a:pPr>
            <a:r>
              <a:rPr b="1" i="0" lang="en-US">
                <a:solidFill>
                  <a:schemeClr val="dk1"/>
                </a:solidFill>
                <a:latin typeface="Arial"/>
                <a:ea typeface="Arial"/>
                <a:cs typeface="Arial"/>
                <a:sym typeface="Arial"/>
              </a:rPr>
              <a:t>Critical Thinking: </a:t>
            </a:r>
            <a:r>
              <a:rPr b="0" i="0" lang="en-US">
                <a:solidFill>
                  <a:schemeClr val="dk1"/>
                </a:solidFill>
                <a:latin typeface="Arial"/>
                <a:ea typeface="Arial"/>
                <a:cs typeface="Arial"/>
                <a:sym typeface="Arial"/>
              </a:rPr>
              <a:t>Develop a project to meet a community need or solve a community problem</a:t>
            </a:r>
            <a:endParaRPr/>
          </a:p>
          <a:p>
            <a:pPr indent="88900" lvl="0" marL="0" rtl="0" algn="l">
              <a:lnSpc>
                <a:spcPct val="90000"/>
              </a:lnSpc>
              <a:spcBef>
                <a:spcPts val="300"/>
              </a:spcBef>
              <a:spcAft>
                <a:spcPts val="0"/>
              </a:spcAft>
              <a:buClr>
                <a:srgbClr val="000000"/>
              </a:buClr>
              <a:buSzPts val="1400"/>
              <a:buFont typeface="Arial"/>
              <a:buNone/>
            </a:pPr>
            <a:r>
              <a:t/>
            </a:r>
            <a:endParaRPr>
              <a:solidFill>
                <a:schemeClr val="dk1"/>
              </a:solidFill>
              <a:latin typeface="Arial"/>
              <a:ea typeface="Arial"/>
              <a:cs typeface="Arial"/>
              <a:sym typeface="Arial"/>
            </a:endParaRPr>
          </a:p>
        </p:txBody>
      </p:sp>
      <p:pic>
        <p:nvPicPr>
          <p:cNvPr descr="A picture containing text, sign, clipart&#10;&#10;Description automatically generated" id="485" name="Google Shape;485;p35"/>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9" name="Shape 489"/>
        <p:cNvGrpSpPr/>
        <p:nvPr/>
      </p:nvGrpSpPr>
      <p:grpSpPr>
        <a:xfrm>
          <a:off x="0" y="0"/>
          <a:ext cx="0" cy="0"/>
          <a:chOff x="0" y="0"/>
          <a:chExt cx="0" cy="0"/>
        </a:xfrm>
      </p:grpSpPr>
      <p:sp>
        <p:nvSpPr>
          <p:cNvPr id="490" name="Google Shape;490;p36"/>
          <p:cNvSpPr/>
          <p:nvPr/>
        </p:nvSpPr>
        <p:spPr>
          <a:xfrm>
            <a:off x="0" y="0"/>
            <a:ext cx="9141714"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1" name="Google Shape;491;p36"/>
          <p:cNvSpPr txBox="1"/>
          <p:nvPr>
            <p:ph type="title"/>
          </p:nvPr>
        </p:nvSpPr>
        <p:spPr>
          <a:xfrm>
            <a:off x="4885341" y="365125"/>
            <a:ext cx="3630007" cy="180730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100"/>
              <a:buFont typeface="Arial"/>
              <a:buNone/>
            </a:pPr>
            <a:r>
              <a:rPr lang="en-US" sz="4100">
                <a:solidFill>
                  <a:schemeClr val="dk1"/>
                </a:solidFill>
              </a:rPr>
              <a:t>Work based Learning (WBL) </a:t>
            </a:r>
            <a:endParaRPr/>
          </a:p>
        </p:txBody>
      </p:sp>
      <p:pic>
        <p:nvPicPr>
          <p:cNvPr id="492" name="Google Shape;492;p36"/>
          <p:cNvPicPr preferRelativeResize="0"/>
          <p:nvPr/>
        </p:nvPicPr>
        <p:blipFill rotWithShape="1">
          <a:blip r:embed="rId3">
            <a:alphaModFix/>
          </a:blip>
          <a:srcRect b="0" l="20207" r="42165" t="0"/>
          <a:stretch/>
        </p:blipFill>
        <p:spPr>
          <a:xfrm>
            <a:off x="20" y="10"/>
            <a:ext cx="4587406" cy="6857990"/>
          </a:xfrm>
          <a:custGeom>
            <a:rect b="b" l="l" r="r" t="t"/>
            <a:pathLst>
              <a:path extrusionOk="0" h="6879321" w="6116569">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493" name="Google Shape;493;p36"/>
          <p:cNvSpPr txBox="1"/>
          <p:nvPr>
            <p:ph idx="1" type="body"/>
          </p:nvPr>
        </p:nvSpPr>
        <p:spPr>
          <a:xfrm>
            <a:off x="4885341" y="2333297"/>
            <a:ext cx="3630007" cy="3843666"/>
          </a:xfrm>
          <a:prstGeom prst="rect">
            <a:avLst/>
          </a:prstGeom>
          <a:noFill/>
          <a:ln>
            <a:noFill/>
          </a:ln>
        </p:spPr>
        <p:txBody>
          <a:bodyPr anchorCtr="0" anchor="t" bIns="45700" lIns="91425" spcFirstLastPara="1" rIns="91425" wrap="square" tIns="45700">
            <a:normAutofit/>
          </a:bodyPr>
          <a:lstStyle/>
          <a:p>
            <a:pPr indent="-228600" lvl="0" marL="342900" rtl="0" algn="l">
              <a:lnSpc>
                <a:spcPct val="90000"/>
              </a:lnSpc>
              <a:spcBef>
                <a:spcPts val="0"/>
              </a:spcBef>
              <a:spcAft>
                <a:spcPts val="0"/>
              </a:spcAft>
              <a:buClr>
                <a:schemeClr val="dk1"/>
              </a:buClr>
              <a:buSzPts val="1400"/>
              <a:buFont typeface="Arial"/>
              <a:buChar char="•"/>
            </a:pPr>
            <a:r>
              <a:rPr lang="en-US" sz="1400">
                <a:solidFill>
                  <a:schemeClr val="dk1"/>
                </a:solidFill>
                <a:latin typeface="Arial"/>
                <a:ea typeface="Arial"/>
                <a:cs typeface="Arial"/>
                <a:sym typeface="Arial"/>
              </a:rPr>
              <a:t>Job shadowing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Career Mentorships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Career Related Competitions</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Informational Interviews</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Paid internships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Non-paid internships</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Practicum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Service Learning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Student Led Enterprises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Paid Work Experiences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Non-Paid Work Experiences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Volunteering </a:t>
            </a:r>
            <a:endParaRPr/>
          </a:p>
          <a:p>
            <a:pPr indent="-228600" lvl="0" marL="342900" rtl="0" algn="l">
              <a:lnSpc>
                <a:spcPct val="90000"/>
              </a:lnSpc>
              <a:spcBef>
                <a:spcPts val="700"/>
              </a:spcBef>
              <a:spcAft>
                <a:spcPts val="0"/>
              </a:spcAft>
              <a:buClr>
                <a:schemeClr val="dk1"/>
              </a:buClr>
              <a:buSzPts val="1400"/>
              <a:buFont typeface="Arial"/>
              <a:buChar char="•"/>
            </a:pPr>
            <a:r>
              <a:rPr lang="en-US" sz="1400">
                <a:solidFill>
                  <a:schemeClr val="dk1"/>
                </a:solidFill>
                <a:latin typeface="Arial"/>
                <a:ea typeface="Arial"/>
                <a:cs typeface="Arial"/>
                <a:sym typeface="Arial"/>
              </a:rPr>
              <a:t>Work-place tours</a:t>
            </a:r>
            <a:endParaRPr/>
          </a:p>
        </p:txBody>
      </p:sp>
      <p:sp>
        <p:nvSpPr>
          <p:cNvPr id="494" name="Google Shape;494;p36"/>
          <p:cNvSpPr txBox="1"/>
          <p:nvPr/>
        </p:nvSpPr>
        <p:spPr>
          <a:xfrm>
            <a:off x="3264618" y="6308209"/>
            <a:ext cx="4572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Arial"/>
                <a:ea typeface="Arial"/>
                <a:cs typeface="Arial"/>
                <a:sym typeface="Arial"/>
                <a:hlinkClick r:id="rId4">
                  <a:extLst>
                    <a:ext uri="{A12FA001-AC4F-418D-AE19-62706E023703}">
                      <ahyp:hlinkClr val="tx"/>
                    </a:ext>
                  </a:extLst>
                </a:hlinkClick>
              </a:rPr>
              <a:t>Work-based learning experiences | WINTAC</a:t>
            </a:r>
            <a:endParaRPr b="0" i="0" sz="1800" u="none" cap="none" strike="noStrike">
              <a:solidFill>
                <a:srgbClr val="000000"/>
              </a:solidFill>
              <a:latin typeface="Arial"/>
              <a:ea typeface="Arial"/>
              <a:cs typeface="Arial"/>
              <a:sym typeface="Arial"/>
            </a:endParaRPr>
          </a:p>
        </p:txBody>
      </p:sp>
      <p:pic>
        <p:nvPicPr>
          <p:cNvPr descr="A picture containing text, sign, clipart&#10;&#10;Description automatically generated" id="495" name="Google Shape;495;p36"/>
          <p:cNvPicPr preferRelativeResize="0"/>
          <p:nvPr/>
        </p:nvPicPr>
        <p:blipFill rotWithShape="1">
          <a:blip r:embed="rId5">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9" name="Shape 499"/>
        <p:cNvGrpSpPr/>
        <p:nvPr/>
      </p:nvGrpSpPr>
      <p:grpSpPr>
        <a:xfrm>
          <a:off x="0" y="0"/>
          <a:ext cx="0" cy="0"/>
          <a:chOff x="0" y="0"/>
          <a:chExt cx="0" cy="0"/>
        </a:xfrm>
      </p:grpSpPr>
      <p:sp>
        <p:nvSpPr>
          <p:cNvPr id="500" name="Google Shape;500;p37"/>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1" name="Google Shape;501;p37"/>
          <p:cNvSpPr/>
          <p:nvPr/>
        </p:nvSpPr>
        <p:spPr>
          <a:xfrm>
            <a:off x="415812" y="4218905"/>
            <a:ext cx="8375585" cy="2089317"/>
          </a:xfrm>
          <a:prstGeom prst="rect">
            <a:avLst/>
          </a:prstGeom>
          <a:solidFill>
            <a:schemeClr val="lt1"/>
          </a:solidFill>
          <a:ln cap="flat" cmpd="sng" w="12700">
            <a:solidFill>
              <a:srgbClr val="DEDEDE"/>
            </a:solidFill>
            <a:prstDash val="solid"/>
            <a:round/>
            <a:headEnd len="sm" w="sm" type="none"/>
            <a:tailEnd len="sm" w="sm" type="none"/>
          </a:ln>
          <a:effectLst>
            <a:outerShdw blurRad="50800" rotWithShape="0" algn="tl" dir="2700000" dist="38100">
              <a:srgbClr val="464646">
                <a:alpha val="4980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02" name="Google Shape;502;p37"/>
          <p:cNvSpPr txBox="1"/>
          <p:nvPr>
            <p:ph type="title"/>
          </p:nvPr>
        </p:nvSpPr>
        <p:spPr>
          <a:xfrm>
            <a:off x="788670" y="4495466"/>
            <a:ext cx="2708910" cy="153619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Arial"/>
              <a:buNone/>
            </a:pPr>
            <a:r>
              <a:rPr lang="en-US" sz="2600">
                <a:solidFill>
                  <a:schemeClr val="dk1"/>
                </a:solidFill>
              </a:rPr>
              <a:t>Business Engagement &amp; </a:t>
            </a:r>
            <a:br>
              <a:rPr lang="en-US" sz="2600">
                <a:solidFill>
                  <a:schemeClr val="dk1"/>
                </a:solidFill>
              </a:rPr>
            </a:br>
            <a:r>
              <a:rPr lang="en-US" sz="2600">
                <a:solidFill>
                  <a:schemeClr val="dk1"/>
                </a:solidFill>
              </a:rPr>
              <a:t>Employer Supports </a:t>
            </a:r>
            <a:endParaRPr/>
          </a:p>
        </p:txBody>
      </p:sp>
      <p:pic>
        <p:nvPicPr>
          <p:cNvPr id="503" name="Google Shape;503;p37">
            <a:hlinkClick r:id="rId3"/>
          </p:cNvPr>
          <p:cNvPicPr preferRelativeResize="0"/>
          <p:nvPr/>
        </p:nvPicPr>
        <p:blipFill rotWithShape="1">
          <a:blip r:embed="rId4">
            <a:alphaModFix/>
          </a:blip>
          <a:srcRect b="11371" l="0" r="0" t="10968"/>
          <a:stretch/>
        </p:blipFill>
        <p:spPr>
          <a:xfrm>
            <a:off x="20" y="10"/>
            <a:ext cx="9143980" cy="3994473"/>
          </a:xfrm>
          <a:prstGeom prst="rect">
            <a:avLst/>
          </a:prstGeom>
          <a:noFill/>
          <a:ln>
            <a:noFill/>
          </a:ln>
        </p:spPr>
      </p:pic>
      <p:sp>
        <p:nvSpPr>
          <p:cNvPr id="504" name="Google Shape;504;p37"/>
          <p:cNvSpPr/>
          <p:nvPr/>
        </p:nvSpPr>
        <p:spPr>
          <a:xfrm>
            <a:off x="367806" y="4911519"/>
            <a:ext cx="96012"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05" name="Google Shape;505;p37"/>
          <p:cNvSpPr/>
          <p:nvPr/>
        </p:nvSpPr>
        <p:spPr>
          <a:xfrm rot="5400000">
            <a:off x="2999776" y="5256704"/>
            <a:ext cx="1463040" cy="13716"/>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06" name="Google Shape;506;p37"/>
          <p:cNvSpPr/>
          <p:nvPr/>
        </p:nvSpPr>
        <p:spPr>
          <a:xfrm>
            <a:off x="3971869" y="4495466"/>
            <a:ext cx="4545767" cy="153619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1600"/>
              <a:buFont typeface="Arial"/>
              <a:buNone/>
            </a:pPr>
            <a:r>
              <a:rPr b="0" i="0" lang="en-US" sz="1600" u="sng" cap="none" strike="noStrike">
                <a:solidFill>
                  <a:schemeClr val="dk1"/>
                </a:solidFill>
                <a:latin typeface="Arial"/>
                <a:ea typeface="Arial"/>
                <a:cs typeface="Arial"/>
                <a:sym typeface="Arial"/>
                <a:hlinkClick r:id="rId5">
                  <a:extLst>
                    <a:ext uri="{A12FA001-AC4F-418D-AE19-62706E023703}">
                      <ahyp:hlinkClr val="tx"/>
                    </a:ext>
                  </a:extLst>
                </a:hlinkClick>
              </a:rPr>
              <a:t>Business Engagement and Employer Supports | WINTAC</a:t>
            </a:r>
            <a:endParaRPr b="0" i="0" sz="1600" u="none" cap="none" strike="noStrike">
              <a:solidFill>
                <a:schemeClr val="dk1"/>
              </a:solidFill>
              <a:latin typeface="Arial"/>
              <a:ea typeface="Arial"/>
              <a:cs typeface="Arial"/>
              <a:sym typeface="Arial"/>
            </a:endParaRPr>
          </a:p>
        </p:txBody>
      </p:sp>
      <p:pic>
        <p:nvPicPr>
          <p:cNvPr descr="A picture containing text, sign, clipart&#10;&#10;Description automatically generated" id="507" name="Google Shape;507;p37"/>
          <p:cNvPicPr preferRelativeResize="0"/>
          <p:nvPr/>
        </p:nvPicPr>
        <p:blipFill rotWithShape="1">
          <a:blip r:embed="rId6">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1" name="Shape 511"/>
        <p:cNvGrpSpPr/>
        <p:nvPr/>
      </p:nvGrpSpPr>
      <p:grpSpPr>
        <a:xfrm>
          <a:off x="0" y="0"/>
          <a:ext cx="0" cy="0"/>
          <a:chOff x="0" y="0"/>
          <a:chExt cx="0" cy="0"/>
        </a:xfrm>
      </p:grpSpPr>
      <p:sp>
        <p:nvSpPr>
          <p:cNvPr id="512" name="Google Shape;512;p3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3" name="Google Shape;513;p38"/>
          <p:cNvSpPr/>
          <p:nvPr/>
        </p:nvSpPr>
        <p:spPr>
          <a:xfrm>
            <a:off x="0" y="0"/>
            <a:ext cx="3667947" cy="68580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4" name="Google Shape;514;p38"/>
          <p:cNvSpPr txBox="1"/>
          <p:nvPr>
            <p:ph type="title"/>
          </p:nvPr>
        </p:nvSpPr>
        <p:spPr>
          <a:xfrm>
            <a:off x="628650" y="1195697"/>
            <a:ext cx="2400300" cy="423811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400"/>
              <a:buFont typeface="Arial"/>
              <a:buNone/>
            </a:pPr>
            <a:r>
              <a:rPr lang="en-US" sz="3400">
                <a:solidFill>
                  <a:schemeClr val="lt1"/>
                </a:solidFill>
                <a:latin typeface="Arial"/>
                <a:ea typeface="Arial"/>
                <a:cs typeface="Arial"/>
                <a:sym typeface="Arial"/>
              </a:rPr>
              <a:t>Networking With Businesses &amp; Community Resources  </a:t>
            </a:r>
            <a:endParaRPr/>
          </a:p>
        </p:txBody>
      </p:sp>
      <p:grpSp>
        <p:nvGrpSpPr>
          <p:cNvPr id="515" name="Google Shape;515;p38"/>
          <p:cNvGrpSpPr/>
          <p:nvPr/>
        </p:nvGrpSpPr>
        <p:grpSpPr>
          <a:xfrm>
            <a:off x="0" y="202912"/>
            <a:ext cx="1432689" cy="709660"/>
            <a:chOff x="2267504" y="2540250"/>
            <a:chExt cx="1990951" cy="739640"/>
          </a:xfrm>
        </p:grpSpPr>
        <p:sp>
          <p:nvSpPr>
            <p:cNvPr id="516" name="Google Shape;516;p38"/>
            <p:cNvSpPr/>
            <p:nvPr/>
          </p:nvSpPr>
          <p:spPr>
            <a:xfrm>
              <a:off x="2267504" y="2540250"/>
              <a:ext cx="1990951" cy="286230"/>
            </a:xfrm>
            <a:custGeom>
              <a:rect b="b" l="l" r="r" t="t"/>
              <a:pathLst>
                <a:path extrusionOk="0" h="286230" w="1990951">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17" name="Google Shape;517;p38"/>
            <p:cNvSpPr/>
            <p:nvPr/>
          </p:nvSpPr>
          <p:spPr>
            <a:xfrm>
              <a:off x="2267504" y="2993660"/>
              <a:ext cx="1990951" cy="286230"/>
            </a:xfrm>
            <a:custGeom>
              <a:rect b="b" l="l" r="r" t="t"/>
              <a:pathLst>
                <a:path extrusionOk="0" h="286230" w="1990951">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18" name="Google Shape;518;p38"/>
          <p:cNvSpPr/>
          <p:nvPr/>
        </p:nvSpPr>
        <p:spPr>
          <a:xfrm>
            <a:off x="304695" y="4752208"/>
            <a:ext cx="273765" cy="365021"/>
          </a:xfrm>
          <a:prstGeom prst="ellipse">
            <a:avLst/>
          </a:prstGeom>
          <a:solidFill>
            <a:srgbClr val="FFFFFF"/>
          </a:solidFill>
          <a:ln cap="flat" cmpd="sng" w="28575">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9" name="Google Shape;519;p38"/>
          <p:cNvSpPr/>
          <p:nvPr/>
        </p:nvSpPr>
        <p:spPr>
          <a:xfrm>
            <a:off x="304695" y="4752208"/>
            <a:ext cx="273765" cy="365021"/>
          </a:xfrm>
          <a:prstGeom prst="ellipse">
            <a:avLst/>
          </a:prstGeom>
          <a:solidFill>
            <a:schemeClr val="accent6">
              <a:alpha val="29803"/>
            </a:schemeClr>
          </a:solid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520" name="Google Shape;520;p38"/>
          <p:cNvGrpSpPr/>
          <p:nvPr/>
        </p:nvGrpSpPr>
        <p:grpSpPr>
          <a:xfrm>
            <a:off x="3082214" y="5539935"/>
            <a:ext cx="731374" cy="975171"/>
            <a:chOff x="5829300" y="3162300"/>
            <a:chExt cx="532256" cy="532257"/>
          </a:xfrm>
        </p:grpSpPr>
        <p:sp>
          <p:nvSpPr>
            <p:cNvPr id="521" name="Google Shape;521;p38"/>
            <p:cNvSpPr/>
            <p:nvPr/>
          </p:nvSpPr>
          <p:spPr>
            <a:xfrm>
              <a:off x="5859208" y="3192208"/>
              <a:ext cx="112966" cy="112966"/>
            </a:xfrm>
            <a:custGeom>
              <a:rect b="b" l="l" r="r" t="t"/>
              <a:pathLst>
                <a:path extrusionOk="0" h="112966" w="112966">
                  <a:moveTo>
                    <a:pt x="112967" y="0"/>
                  </a:moveTo>
                  <a:lnTo>
                    <a:pt x="0" y="112967"/>
                  </a:lnTo>
                  <a:cubicBezTo>
                    <a:pt x="25356" y="64747"/>
                    <a:pt x="64747" y="25356"/>
                    <a:pt x="112967"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2" name="Google Shape;522;p38"/>
            <p:cNvSpPr/>
            <p:nvPr/>
          </p:nvSpPr>
          <p:spPr>
            <a:xfrm>
              <a:off x="5831205" y="3164205"/>
              <a:ext cx="230314" cy="230314"/>
            </a:xfrm>
            <a:custGeom>
              <a:rect b="b" l="l" r="r" t="t"/>
              <a:pathLst>
                <a:path extrusionOk="0" h="230314" w="230314">
                  <a:moveTo>
                    <a:pt x="230314" y="0"/>
                  </a:moveTo>
                  <a:lnTo>
                    <a:pt x="0" y="230314"/>
                  </a:lnTo>
                  <a:cubicBezTo>
                    <a:pt x="953" y="223361"/>
                    <a:pt x="2095" y="216408"/>
                    <a:pt x="3524" y="209550"/>
                  </a:cubicBezTo>
                  <a:lnTo>
                    <a:pt x="209550" y="3524"/>
                  </a:lnTo>
                  <a:cubicBezTo>
                    <a:pt x="216408" y="2095"/>
                    <a:pt x="223361" y="953"/>
                    <a:pt x="230314"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3" name="Google Shape;523;p38"/>
            <p:cNvSpPr/>
            <p:nvPr/>
          </p:nvSpPr>
          <p:spPr>
            <a:xfrm>
              <a:off x="5829300" y="3162300"/>
              <a:ext cx="294131" cy="294131"/>
            </a:xfrm>
            <a:custGeom>
              <a:rect b="b" l="l" r="r" t="t"/>
              <a:pathLst>
                <a:path extrusionOk="0" h="294131" w="294131">
                  <a:moveTo>
                    <a:pt x="294132" y="1238"/>
                  </a:moveTo>
                  <a:lnTo>
                    <a:pt x="1238" y="294132"/>
                  </a:lnTo>
                  <a:cubicBezTo>
                    <a:pt x="667" y="288893"/>
                    <a:pt x="0" y="283559"/>
                    <a:pt x="0" y="278225"/>
                  </a:cubicBezTo>
                  <a:lnTo>
                    <a:pt x="278225" y="0"/>
                  </a:lnTo>
                  <a:cubicBezTo>
                    <a:pt x="283559" y="0"/>
                    <a:pt x="288893" y="667"/>
                    <a:pt x="294132" y="12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4" name="Google Shape;524;p38"/>
            <p:cNvSpPr/>
            <p:nvPr/>
          </p:nvSpPr>
          <p:spPr>
            <a:xfrm>
              <a:off x="5837205" y="3170110"/>
              <a:ext cx="337184" cy="337280"/>
            </a:xfrm>
            <a:custGeom>
              <a:rect b="b" l="l" r="r" t="t"/>
              <a:pathLst>
                <a:path extrusionOk="0" h="337280" w="337184">
                  <a:moveTo>
                    <a:pt x="337185" y="3905"/>
                  </a:moveTo>
                  <a:lnTo>
                    <a:pt x="3810" y="337280"/>
                  </a:lnTo>
                  <a:cubicBezTo>
                    <a:pt x="2381" y="332899"/>
                    <a:pt x="1143" y="328422"/>
                    <a:pt x="0" y="323850"/>
                  </a:cubicBezTo>
                  <a:lnTo>
                    <a:pt x="323850" y="0"/>
                  </a:lnTo>
                  <a:cubicBezTo>
                    <a:pt x="328327" y="1715"/>
                    <a:pt x="332804" y="2477"/>
                    <a:pt x="337185" y="390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5" name="Google Shape;525;p38"/>
            <p:cNvSpPr/>
            <p:nvPr/>
          </p:nvSpPr>
          <p:spPr>
            <a:xfrm>
              <a:off x="5853207" y="3186207"/>
              <a:ext cx="364617" cy="364617"/>
            </a:xfrm>
            <a:custGeom>
              <a:rect b="b" l="l" r="r" t="t"/>
              <a:pathLst>
                <a:path extrusionOk="0" h="364617" w="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6" name="Google Shape;526;p38"/>
            <p:cNvSpPr/>
            <p:nvPr/>
          </p:nvSpPr>
          <p:spPr>
            <a:xfrm>
              <a:off x="5875305" y="3208305"/>
              <a:ext cx="380238" cy="380238"/>
            </a:xfrm>
            <a:custGeom>
              <a:rect b="b" l="l" r="r" t="t"/>
              <a:pathLst>
                <a:path extrusionOk="0" h="380238" w="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7" name="Google Shape;527;p38"/>
            <p:cNvSpPr/>
            <p:nvPr/>
          </p:nvSpPr>
          <p:spPr>
            <a:xfrm>
              <a:off x="5902832" y="3235832"/>
              <a:ext cx="385191" cy="385191"/>
            </a:xfrm>
            <a:custGeom>
              <a:rect b="b" l="l" r="r" t="t"/>
              <a:pathLst>
                <a:path extrusionOk="0" h="385191" w="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8" name="Google Shape;528;p38"/>
            <p:cNvSpPr/>
            <p:nvPr/>
          </p:nvSpPr>
          <p:spPr>
            <a:xfrm>
              <a:off x="5935789" y="3268313"/>
              <a:ext cx="379761" cy="380237"/>
            </a:xfrm>
            <a:custGeom>
              <a:rect b="b" l="l" r="r" t="t"/>
              <a:pathLst>
                <a:path extrusionOk="0" h="380237" w="379761">
                  <a:moveTo>
                    <a:pt x="372428" y="0"/>
                  </a:moveTo>
                  <a:cubicBezTo>
                    <a:pt x="374999" y="3239"/>
                    <a:pt x="377381" y="6572"/>
                    <a:pt x="379762" y="9525"/>
                  </a:cubicBezTo>
                  <a:lnTo>
                    <a:pt x="9525" y="380238"/>
                  </a:lnTo>
                  <a:cubicBezTo>
                    <a:pt x="6096" y="377857"/>
                    <a:pt x="2762" y="375476"/>
                    <a:pt x="0" y="37290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9" name="Google Shape;529;p38"/>
            <p:cNvSpPr/>
            <p:nvPr/>
          </p:nvSpPr>
          <p:spPr>
            <a:xfrm>
              <a:off x="5972841" y="3305841"/>
              <a:ext cx="364807" cy="364807"/>
            </a:xfrm>
            <a:custGeom>
              <a:rect b="b" l="l" r="r" t="t"/>
              <a:pathLst>
                <a:path extrusionOk="0" h="364807" w="364807">
                  <a:moveTo>
                    <a:pt x="359188" y="0"/>
                  </a:moveTo>
                  <a:cubicBezTo>
                    <a:pt x="361188" y="3905"/>
                    <a:pt x="362998" y="7715"/>
                    <a:pt x="364808" y="11621"/>
                  </a:cubicBezTo>
                  <a:lnTo>
                    <a:pt x="11621" y="364808"/>
                  </a:lnTo>
                  <a:cubicBezTo>
                    <a:pt x="7715" y="362998"/>
                    <a:pt x="3905" y="361188"/>
                    <a:pt x="0" y="35918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30" name="Google Shape;530;p38"/>
            <p:cNvSpPr/>
            <p:nvPr/>
          </p:nvSpPr>
          <p:spPr>
            <a:xfrm>
              <a:off x="6016370" y="3349466"/>
              <a:ext cx="337280" cy="337280"/>
            </a:xfrm>
            <a:custGeom>
              <a:rect b="b" l="l" r="r" t="t"/>
              <a:pathLst>
                <a:path extrusionOk="0" h="337280" w="337280">
                  <a:moveTo>
                    <a:pt x="333470" y="0"/>
                  </a:moveTo>
                  <a:cubicBezTo>
                    <a:pt x="334899" y="4382"/>
                    <a:pt x="336137" y="8858"/>
                    <a:pt x="337280" y="13430"/>
                  </a:cubicBezTo>
                  <a:lnTo>
                    <a:pt x="13430" y="337280"/>
                  </a:lnTo>
                  <a:cubicBezTo>
                    <a:pt x="8858" y="336137"/>
                    <a:pt x="4382" y="334899"/>
                    <a:pt x="0" y="33347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31" name="Google Shape;531;p38"/>
            <p:cNvSpPr/>
            <p:nvPr/>
          </p:nvSpPr>
          <p:spPr>
            <a:xfrm>
              <a:off x="6067329" y="3400425"/>
              <a:ext cx="294227" cy="294132"/>
            </a:xfrm>
            <a:custGeom>
              <a:rect b="b" l="l" r="r" t="t"/>
              <a:pathLst>
                <a:path extrusionOk="0" h="294132" w="294227">
                  <a:moveTo>
                    <a:pt x="292989" y="0"/>
                  </a:moveTo>
                  <a:cubicBezTo>
                    <a:pt x="293561" y="5334"/>
                    <a:pt x="293942" y="10668"/>
                    <a:pt x="294227" y="15907"/>
                  </a:cubicBezTo>
                  <a:lnTo>
                    <a:pt x="15907" y="294132"/>
                  </a:lnTo>
                  <a:cubicBezTo>
                    <a:pt x="10668" y="294132"/>
                    <a:pt x="5334" y="293465"/>
                    <a:pt x="0" y="29289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32" name="Google Shape;532;p38"/>
            <p:cNvSpPr/>
            <p:nvPr/>
          </p:nvSpPr>
          <p:spPr>
            <a:xfrm>
              <a:off x="6129337" y="3462337"/>
              <a:ext cx="230314" cy="230314"/>
            </a:xfrm>
            <a:custGeom>
              <a:rect b="b" l="l" r="r" t="t"/>
              <a:pathLst>
                <a:path extrusionOk="0" h="230314" w="230314">
                  <a:moveTo>
                    <a:pt x="230315" y="0"/>
                  </a:moveTo>
                  <a:cubicBezTo>
                    <a:pt x="229457" y="6953"/>
                    <a:pt x="228314" y="13716"/>
                    <a:pt x="226886" y="20574"/>
                  </a:cubicBezTo>
                  <a:lnTo>
                    <a:pt x="20669" y="226790"/>
                  </a:lnTo>
                  <a:cubicBezTo>
                    <a:pt x="13811" y="228314"/>
                    <a:pt x="6953" y="229457"/>
                    <a:pt x="0" y="2303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33" name="Google Shape;533;p38"/>
            <p:cNvSpPr/>
            <p:nvPr/>
          </p:nvSpPr>
          <p:spPr>
            <a:xfrm>
              <a:off x="6218682" y="3551682"/>
              <a:ext cx="112871" cy="112871"/>
            </a:xfrm>
            <a:custGeom>
              <a:rect b="b" l="l" r="r" t="t"/>
              <a:pathLst>
                <a:path extrusionOk="0" h="112871" w="112871">
                  <a:moveTo>
                    <a:pt x="112871" y="0"/>
                  </a:moveTo>
                  <a:cubicBezTo>
                    <a:pt x="87618" y="48239"/>
                    <a:pt x="48239" y="87618"/>
                    <a:pt x="0" y="11287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grpSp>
        <p:nvGrpSpPr>
          <p:cNvPr id="534" name="Google Shape;534;p38"/>
          <p:cNvGrpSpPr/>
          <p:nvPr/>
        </p:nvGrpSpPr>
        <p:grpSpPr>
          <a:xfrm>
            <a:off x="4113104" y="479979"/>
            <a:ext cx="4726201" cy="5873929"/>
            <a:chOff x="0" y="2439"/>
            <a:chExt cx="4726201" cy="5873929"/>
          </a:xfrm>
        </p:grpSpPr>
        <p:sp>
          <p:nvSpPr>
            <p:cNvPr id="535" name="Google Shape;535;p38"/>
            <p:cNvSpPr/>
            <p:nvPr/>
          </p:nvSpPr>
          <p:spPr>
            <a:xfrm>
              <a:off x="0" y="2439"/>
              <a:ext cx="4726201" cy="123661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8"/>
            <p:cNvSpPr/>
            <p:nvPr/>
          </p:nvSpPr>
          <p:spPr>
            <a:xfrm>
              <a:off x="374076" y="280678"/>
              <a:ext cx="680139" cy="680139"/>
            </a:xfrm>
            <a:prstGeom prst="rect">
              <a:avLst/>
            </a:prstGeom>
            <a:blipFill rotWithShape="1">
              <a:blip r:embed="rId3">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8"/>
            <p:cNvSpPr/>
            <p:nvPr/>
          </p:nvSpPr>
          <p:spPr>
            <a:xfrm>
              <a:off x="1428292" y="2439"/>
              <a:ext cx="3297908" cy="12366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8"/>
            <p:cNvSpPr txBox="1"/>
            <p:nvPr/>
          </p:nvSpPr>
          <p:spPr>
            <a:xfrm>
              <a:off x="1428292" y="2439"/>
              <a:ext cx="3297908" cy="1236616"/>
            </a:xfrm>
            <a:prstGeom prst="rect">
              <a:avLst/>
            </a:prstGeom>
            <a:noFill/>
            <a:ln>
              <a:noFill/>
            </a:ln>
          </p:spPr>
          <p:txBody>
            <a:bodyPr anchorCtr="0" anchor="ctr" bIns="130875" lIns="130875" spcFirstLastPara="1" rIns="130875" wrap="square" tIns="1308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sng" cap="none" strike="noStrike">
                  <a:solidFill>
                    <a:srgbClr val="000000"/>
                  </a:solidFill>
                  <a:latin typeface="Arial"/>
                  <a:ea typeface="Arial"/>
                  <a:cs typeface="Arial"/>
                  <a:sym typeface="Arial"/>
                  <a:hlinkClick r:id="rId4">
                    <a:extLst>
                      <a:ext uri="{A12FA001-AC4F-418D-AE19-62706E023703}">
                        <ahyp:hlinkClr val="tx"/>
                      </a:ext>
                    </a:extLst>
                  </a:hlinkClick>
                </a:rPr>
                <a:t>A Guide to Networking With Businesses (centerontransition.org)</a:t>
              </a:r>
              <a:endParaRPr b="0" i="0" sz="1900" u="none" cap="none" strike="noStrike">
                <a:solidFill>
                  <a:srgbClr val="000000"/>
                </a:solidFill>
                <a:latin typeface="Arial"/>
                <a:ea typeface="Arial"/>
                <a:cs typeface="Arial"/>
                <a:sym typeface="Arial"/>
              </a:endParaRPr>
            </a:p>
          </p:txBody>
        </p:sp>
        <p:sp>
          <p:nvSpPr>
            <p:cNvPr id="539" name="Google Shape;539;p38"/>
            <p:cNvSpPr/>
            <p:nvPr/>
          </p:nvSpPr>
          <p:spPr>
            <a:xfrm>
              <a:off x="0" y="1548210"/>
              <a:ext cx="4726201" cy="123661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8"/>
            <p:cNvSpPr/>
            <p:nvPr/>
          </p:nvSpPr>
          <p:spPr>
            <a:xfrm>
              <a:off x="374076" y="1826449"/>
              <a:ext cx="680139" cy="680139"/>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8"/>
            <p:cNvSpPr/>
            <p:nvPr/>
          </p:nvSpPr>
          <p:spPr>
            <a:xfrm>
              <a:off x="1428292" y="1548210"/>
              <a:ext cx="3297908" cy="12366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8"/>
            <p:cNvSpPr txBox="1"/>
            <p:nvPr/>
          </p:nvSpPr>
          <p:spPr>
            <a:xfrm>
              <a:off x="1428292" y="1548210"/>
              <a:ext cx="3297908" cy="1236616"/>
            </a:xfrm>
            <a:prstGeom prst="rect">
              <a:avLst/>
            </a:prstGeom>
            <a:noFill/>
            <a:ln>
              <a:noFill/>
            </a:ln>
          </p:spPr>
          <p:txBody>
            <a:bodyPr anchorCtr="0" anchor="ctr" bIns="130875" lIns="130875" spcFirstLastPara="1" rIns="130875" wrap="square" tIns="1308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sng" cap="none" strike="noStrike">
                  <a:solidFill>
                    <a:srgbClr val="000000"/>
                  </a:solidFill>
                  <a:latin typeface="Arial"/>
                  <a:ea typeface="Arial"/>
                  <a:cs typeface="Arial"/>
                  <a:sym typeface="Arial"/>
                  <a:hlinkClick r:id="rId6">
                    <a:extLst>
                      <a:ext uri="{A12FA001-AC4F-418D-AE19-62706E023703}">
                        <ahyp:hlinkClr val="tx"/>
                      </a:ext>
                    </a:extLst>
                  </a:hlinkClick>
                </a:rPr>
                <a:t>Providing Jobsite Supports (centerontransition.org)</a:t>
              </a:r>
              <a:endParaRPr b="0" i="0" sz="1900" u="none" cap="none" strike="noStrike">
                <a:solidFill>
                  <a:srgbClr val="000000"/>
                </a:solidFill>
                <a:latin typeface="Arial"/>
                <a:ea typeface="Arial"/>
                <a:cs typeface="Arial"/>
                <a:sym typeface="Arial"/>
              </a:endParaRPr>
            </a:p>
          </p:txBody>
        </p:sp>
        <p:sp>
          <p:nvSpPr>
            <p:cNvPr id="543" name="Google Shape;543;p38"/>
            <p:cNvSpPr/>
            <p:nvPr/>
          </p:nvSpPr>
          <p:spPr>
            <a:xfrm>
              <a:off x="0" y="3093981"/>
              <a:ext cx="4726201" cy="123661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8"/>
            <p:cNvSpPr/>
            <p:nvPr/>
          </p:nvSpPr>
          <p:spPr>
            <a:xfrm>
              <a:off x="374076" y="3372220"/>
              <a:ext cx="680139" cy="680139"/>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38"/>
            <p:cNvSpPr/>
            <p:nvPr/>
          </p:nvSpPr>
          <p:spPr>
            <a:xfrm>
              <a:off x="1428292" y="3093981"/>
              <a:ext cx="3297908" cy="12366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38"/>
            <p:cNvSpPr txBox="1"/>
            <p:nvPr/>
          </p:nvSpPr>
          <p:spPr>
            <a:xfrm>
              <a:off x="1428292" y="3093981"/>
              <a:ext cx="3297908" cy="1236616"/>
            </a:xfrm>
            <a:prstGeom prst="rect">
              <a:avLst/>
            </a:prstGeom>
            <a:noFill/>
            <a:ln>
              <a:noFill/>
            </a:ln>
          </p:spPr>
          <p:txBody>
            <a:bodyPr anchorCtr="0" anchor="ctr" bIns="130875" lIns="130875" spcFirstLastPara="1" rIns="130875" wrap="square" tIns="1308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sng" cap="none" strike="noStrike">
                  <a:solidFill>
                    <a:srgbClr val="000000"/>
                  </a:solidFill>
                  <a:latin typeface="Arial"/>
                  <a:ea typeface="Arial"/>
                  <a:cs typeface="Arial"/>
                  <a:sym typeface="Arial"/>
                  <a:hlinkClick r:id="rId8">
                    <a:extLst>
                      <a:ext uri="{A12FA001-AC4F-418D-AE19-62706E023703}">
                        <ahyp:hlinkClr val="tx"/>
                      </a:ext>
                    </a:extLst>
                  </a:hlinkClick>
                </a:rPr>
                <a:t>Community Resource Mapping (centerontransition.org)</a:t>
              </a:r>
              <a:endParaRPr b="0" i="0" sz="1900" u="none" cap="none" strike="noStrike">
                <a:solidFill>
                  <a:srgbClr val="000000"/>
                </a:solidFill>
                <a:latin typeface="Arial"/>
                <a:ea typeface="Arial"/>
                <a:cs typeface="Arial"/>
                <a:sym typeface="Arial"/>
              </a:endParaRPr>
            </a:p>
          </p:txBody>
        </p:sp>
        <p:sp>
          <p:nvSpPr>
            <p:cNvPr id="547" name="Google Shape;547;p38"/>
            <p:cNvSpPr/>
            <p:nvPr/>
          </p:nvSpPr>
          <p:spPr>
            <a:xfrm>
              <a:off x="0" y="4639752"/>
              <a:ext cx="4726201" cy="1236616"/>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38"/>
            <p:cNvSpPr/>
            <p:nvPr/>
          </p:nvSpPr>
          <p:spPr>
            <a:xfrm>
              <a:off x="374076" y="4917991"/>
              <a:ext cx="680139" cy="680139"/>
            </a:xfrm>
            <a:prstGeom prst="rect">
              <a:avLst/>
            </a:prstGeom>
            <a:blipFill rotWithShape="1">
              <a:blip r:embed="rId9">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38"/>
            <p:cNvSpPr/>
            <p:nvPr/>
          </p:nvSpPr>
          <p:spPr>
            <a:xfrm>
              <a:off x="1428292" y="4639752"/>
              <a:ext cx="3297908" cy="123661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38"/>
            <p:cNvSpPr txBox="1"/>
            <p:nvPr/>
          </p:nvSpPr>
          <p:spPr>
            <a:xfrm>
              <a:off x="1428292" y="4639752"/>
              <a:ext cx="3297908" cy="1236616"/>
            </a:xfrm>
            <a:prstGeom prst="rect">
              <a:avLst/>
            </a:prstGeom>
            <a:noFill/>
            <a:ln>
              <a:noFill/>
            </a:ln>
          </p:spPr>
          <p:txBody>
            <a:bodyPr anchorCtr="0" anchor="ctr" bIns="130875" lIns="130875" spcFirstLastPara="1" rIns="130875" wrap="square" tIns="1308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sng" cap="none" strike="noStrike">
                  <a:solidFill>
                    <a:srgbClr val="000000"/>
                  </a:solidFill>
                  <a:latin typeface="Arial"/>
                  <a:ea typeface="Arial"/>
                  <a:cs typeface="Arial"/>
                  <a:sym typeface="Arial"/>
                  <a:hlinkClick r:id="rId10">
                    <a:extLst>
                      <a:ext uri="{A12FA001-AC4F-418D-AE19-62706E023703}">
                        <ahyp:hlinkClr val="tx"/>
                      </a:ext>
                    </a:extLst>
                  </a:hlinkClick>
                </a:rPr>
                <a:t>download.cfm (centerontransition.org)</a:t>
              </a:r>
              <a:endParaRPr b="0" i="0" sz="1900" u="none" cap="none" strike="noStrike">
                <a:solidFill>
                  <a:srgbClr val="000000"/>
                </a:solidFill>
                <a:latin typeface="Arial"/>
                <a:ea typeface="Arial"/>
                <a:cs typeface="Arial"/>
                <a:sym typeface="Arial"/>
              </a:endParaRPr>
            </a:p>
            <a:p>
              <a:pPr indent="0" lvl="0" marL="0" marR="0" rtl="0" algn="l">
                <a:lnSpc>
                  <a:spcPct val="90000"/>
                </a:lnSpc>
                <a:spcBef>
                  <a:spcPts val="665"/>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pic>
        <p:nvPicPr>
          <p:cNvPr descr="A picture containing text, sign, clipart&#10;&#10;Description automatically generated" id="551" name="Google Shape;551;p38"/>
          <p:cNvPicPr preferRelativeResize="0"/>
          <p:nvPr/>
        </p:nvPicPr>
        <p:blipFill rotWithShape="1">
          <a:blip r:embed="rId11">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5" name="Shape 555"/>
        <p:cNvGrpSpPr/>
        <p:nvPr/>
      </p:nvGrpSpPr>
      <p:grpSpPr>
        <a:xfrm>
          <a:off x="0" y="0"/>
          <a:ext cx="0" cy="0"/>
          <a:chOff x="0" y="0"/>
          <a:chExt cx="0" cy="0"/>
        </a:xfrm>
      </p:grpSpPr>
      <p:sp>
        <p:nvSpPr>
          <p:cNvPr id="556" name="Google Shape;556;p39"/>
          <p:cNvSpPr txBox="1"/>
          <p:nvPr>
            <p:ph type="title"/>
          </p:nvPr>
        </p:nvSpPr>
        <p:spPr>
          <a:xfrm>
            <a:off x="840699" y="687480"/>
            <a:ext cx="5605629" cy="99417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850"/>
              <a:buFont typeface="Arial"/>
              <a:buNone/>
            </a:pPr>
            <a:r>
              <a:rPr lang="en-US" sz="3850">
                <a:solidFill>
                  <a:schemeClr val="dk1"/>
                </a:solidFill>
                <a:latin typeface="Arial"/>
                <a:ea typeface="Arial"/>
                <a:cs typeface="Arial"/>
                <a:sym typeface="Arial"/>
              </a:rPr>
              <a:t>Wrap-up </a:t>
            </a:r>
            <a:endParaRPr/>
          </a:p>
        </p:txBody>
      </p:sp>
      <p:sp>
        <p:nvSpPr>
          <p:cNvPr id="557" name="Google Shape;557;p39"/>
          <p:cNvSpPr txBox="1"/>
          <p:nvPr>
            <p:ph idx="1" type="body"/>
          </p:nvPr>
        </p:nvSpPr>
        <p:spPr>
          <a:xfrm>
            <a:off x="852321" y="2227943"/>
            <a:ext cx="5033221" cy="3788227"/>
          </a:xfrm>
          <a:prstGeom prst="rect">
            <a:avLst/>
          </a:prstGeom>
          <a:noFill/>
          <a:ln>
            <a:noFill/>
          </a:ln>
        </p:spPr>
        <p:txBody>
          <a:bodyPr anchorCtr="0" anchor="ctr" bIns="45700" lIns="91425" spcFirstLastPara="1" rIns="91425" wrap="square" tIns="45700">
            <a:normAutofit/>
          </a:bodyPr>
          <a:lstStyle/>
          <a:p>
            <a:pPr indent="-228600" lvl="0" marL="342900" rtl="0" algn="l">
              <a:lnSpc>
                <a:spcPct val="90000"/>
              </a:lnSpc>
              <a:spcBef>
                <a:spcPts val="0"/>
              </a:spcBef>
              <a:spcAft>
                <a:spcPts val="0"/>
              </a:spcAft>
              <a:buClr>
                <a:schemeClr val="dk1"/>
              </a:buClr>
              <a:buSzPts val="2100"/>
              <a:buFont typeface="Arial"/>
              <a:buChar char="•"/>
            </a:pPr>
            <a:r>
              <a:rPr lang="en-US" sz="2100">
                <a:solidFill>
                  <a:schemeClr val="dk1"/>
                </a:solidFill>
                <a:latin typeface="Arial"/>
                <a:ea typeface="Arial"/>
                <a:cs typeface="Arial"/>
                <a:sym typeface="Arial"/>
              </a:rPr>
              <a:t>How will this information help you to develop better secondary transition plans?</a:t>
            </a:r>
            <a:endParaRPr/>
          </a:p>
          <a:p>
            <a:pPr indent="133350" lvl="0" marL="0" rtl="0" algn="l">
              <a:lnSpc>
                <a:spcPct val="90000"/>
              </a:lnSpc>
              <a:spcBef>
                <a:spcPts val="700"/>
              </a:spcBef>
              <a:spcAft>
                <a:spcPts val="0"/>
              </a:spcAft>
              <a:buClr>
                <a:srgbClr val="000000"/>
              </a:buClr>
              <a:buSzPts val="2100"/>
              <a:buFont typeface="Arial"/>
              <a:buNone/>
            </a:pPr>
            <a:r>
              <a:t/>
            </a:r>
            <a:endParaRPr sz="2100">
              <a:solidFill>
                <a:schemeClr val="dk1"/>
              </a:solidFill>
              <a:latin typeface="Arial"/>
              <a:ea typeface="Arial"/>
              <a:cs typeface="Arial"/>
              <a:sym typeface="Arial"/>
            </a:endParaRPr>
          </a:p>
          <a:p>
            <a:pPr indent="-228600" lvl="0" marL="342900" rtl="0" algn="l">
              <a:lnSpc>
                <a:spcPct val="90000"/>
              </a:lnSpc>
              <a:spcBef>
                <a:spcPts val="700"/>
              </a:spcBef>
              <a:spcAft>
                <a:spcPts val="0"/>
              </a:spcAft>
              <a:buClr>
                <a:schemeClr val="dk1"/>
              </a:buClr>
              <a:buSzPts val="2100"/>
              <a:buFont typeface="Arial"/>
              <a:buChar char="•"/>
            </a:pPr>
            <a:r>
              <a:rPr lang="en-US" sz="2100">
                <a:solidFill>
                  <a:schemeClr val="dk1"/>
                </a:solidFill>
                <a:latin typeface="Arial"/>
                <a:ea typeface="Arial"/>
                <a:cs typeface="Arial"/>
                <a:sym typeface="Arial"/>
              </a:rPr>
              <a:t>What questions do you still have about secondary transition planning?</a:t>
            </a:r>
            <a:endParaRPr/>
          </a:p>
          <a:p>
            <a:pPr indent="-95250" lvl="0" marL="342900" rtl="0" algn="l">
              <a:lnSpc>
                <a:spcPct val="90000"/>
              </a:lnSpc>
              <a:spcBef>
                <a:spcPts val="700"/>
              </a:spcBef>
              <a:spcAft>
                <a:spcPts val="0"/>
              </a:spcAft>
              <a:buClr>
                <a:srgbClr val="000000"/>
              </a:buClr>
              <a:buSzPts val="2100"/>
              <a:buFont typeface="Arial"/>
              <a:buNone/>
            </a:pPr>
            <a:r>
              <a:t/>
            </a:r>
            <a:endParaRPr sz="2100">
              <a:solidFill>
                <a:schemeClr val="dk1"/>
              </a:solidFill>
              <a:latin typeface="Arial"/>
              <a:ea typeface="Arial"/>
              <a:cs typeface="Arial"/>
              <a:sym typeface="Arial"/>
            </a:endParaRPr>
          </a:p>
        </p:txBody>
      </p:sp>
      <p:sp>
        <p:nvSpPr>
          <p:cNvPr id="558" name="Google Shape;558;p39"/>
          <p:cNvSpPr/>
          <p:nvPr/>
        </p:nvSpPr>
        <p:spPr>
          <a:xfrm>
            <a:off x="7189435" y="0"/>
            <a:ext cx="1954565"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sp>
        <p:nvSpPr>
          <p:cNvPr id="559" name="Google Shape;559;p39"/>
          <p:cNvSpPr/>
          <p:nvPr/>
        </p:nvSpPr>
        <p:spPr>
          <a:xfrm>
            <a:off x="6129567" y="2369132"/>
            <a:ext cx="2119736" cy="2119736"/>
          </a:xfrm>
          <a:prstGeom prst="ellipse">
            <a:avLst/>
          </a:prstGeom>
          <a:solidFill>
            <a:srgbClr val="FFFFFF"/>
          </a:solidFill>
          <a:ln cap="flat" cmpd="sng" w="222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0"/>
              <a:buFont typeface="Arial"/>
              <a:buNone/>
            </a:pPr>
            <a:r>
              <a:t/>
            </a:r>
            <a:endParaRPr b="0" i="0" sz="1350" u="none" cap="none" strike="noStrike">
              <a:solidFill>
                <a:schemeClr val="lt1"/>
              </a:solidFill>
              <a:latin typeface="Arial"/>
              <a:ea typeface="Arial"/>
              <a:cs typeface="Arial"/>
              <a:sym typeface="Arial"/>
            </a:endParaRPr>
          </a:p>
        </p:txBody>
      </p:sp>
      <p:pic>
        <p:nvPicPr>
          <p:cNvPr descr="Chat" id="560" name="Google Shape;560;p39"/>
          <p:cNvPicPr preferRelativeResize="0"/>
          <p:nvPr/>
        </p:nvPicPr>
        <p:blipFill rotWithShape="1">
          <a:blip r:embed="rId3">
            <a:alphaModFix/>
          </a:blip>
          <a:srcRect b="0" l="0" r="0" t="0"/>
          <a:stretch/>
        </p:blipFill>
        <p:spPr>
          <a:xfrm>
            <a:off x="6624964" y="2865141"/>
            <a:ext cx="1143455" cy="1143455"/>
          </a:xfrm>
          <a:prstGeom prst="rect">
            <a:avLst/>
          </a:prstGeom>
          <a:noFill/>
          <a:ln>
            <a:noFill/>
          </a:ln>
        </p:spPr>
      </p:pic>
      <p:pic>
        <p:nvPicPr>
          <p:cNvPr descr="A picture containing text, sign, clipart&#10;&#10;Description automatically generated" id="561" name="Google Shape;561;p39"/>
          <p:cNvPicPr preferRelativeResize="0"/>
          <p:nvPr/>
        </p:nvPicPr>
        <p:blipFill rotWithShape="1">
          <a:blip r:embed="rId4">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5" name="Shape 565"/>
        <p:cNvGrpSpPr/>
        <p:nvPr/>
      </p:nvGrpSpPr>
      <p:grpSpPr>
        <a:xfrm>
          <a:off x="0" y="0"/>
          <a:ext cx="0" cy="0"/>
          <a:chOff x="0" y="0"/>
          <a:chExt cx="0" cy="0"/>
        </a:xfrm>
      </p:grpSpPr>
      <p:sp>
        <p:nvSpPr>
          <p:cNvPr id="566" name="Google Shape;566;p40"/>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7" name="Google Shape;567;p40"/>
          <p:cNvSpPr txBox="1"/>
          <p:nvPr>
            <p:ph type="title"/>
          </p:nvPr>
        </p:nvSpPr>
        <p:spPr>
          <a:xfrm>
            <a:off x="628650" y="365125"/>
            <a:ext cx="4040626"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Arial"/>
              <a:buNone/>
            </a:pPr>
            <a:r>
              <a:rPr lang="en-US">
                <a:solidFill>
                  <a:schemeClr val="dk1"/>
                </a:solidFill>
              </a:rPr>
              <a:t>Resources </a:t>
            </a:r>
            <a:endParaRPr/>
          </a:p>
        </p:txBody>
      </p:sp>
      <p:sp>
        <p:nvSpPr>
          <p:cNvPr id="568" name="Google Shape;568;p40"/>
          <p:cNvSpPr txBox="1"/>
          <p:nvPr>
            <p:ph idx="1" type="body"/>
          </p:nvPr>
        </p:nvSpPr>
        <p:spPr>
          <a:xfrm>
            <a:off x="628650" y="1825625"/>
            <a:ext cx="4040626" cy="4351338"/>
          </a:xfrm>
          <a:prstGeom prst="rect">
            <a:avLst/>
          </a:prstGeom>
          <a:noFill/>
          <a:ln>
            <a:noFill/>
          </a:ln>
        </p:spPr>
        <p:txBody>
          <a:bodyPr anchorCtr="0" anchor="t" bIns="45700" lIns="91425" spcFirstLastPara="1" rIns="91425" wrap="square" tIns="45700">
            <a:normAutofit/>
          </a:bodyPr>
          <a:lstStyle/>
          <a:p>
            <a:pPr indent="-228600" lvl="0" marL="342900" rtl="0" algn="l">
              <a:lnSpc>
                <a:spcPct val="90000"/>
              </a:lnSpc>
              <a:spcBef>
                <a:spcPts val="0"/>
              </a:spcBef>
              <a:spcAft>
                <a:spcPts val="0"/>
              </a:spcAft>
              <a:buClr>
                <a:schemeClr val="dk1"/>
              </a:buClr>
              <a:buSzPts val="2200"/>
              <a:buFont typeface="Arial"/>
              <a:buChar char="•"/>
            </a:pPr>
            <a:r>
              <a:rPr lang="en-US" sz="2200" u="sng">
                <a:solidFill>
                  <a:schemeClr val="dk1"/>
                </a:solidFill>
                <a:latin typeface="Arial"/>
                <a:ea typeface="Arial"/>
                <a:cs typeface="Arial"/>
                <a:sym typeface="Arial"/>
                <a:hlinkClick r:id="rId3">
                  <a:extLst>
                    <a:ext uri="{A12FA001-AC4F-418D-AE19-62706E023703}">
                      <ahyp:hlinkClr val="tx"/>
                    </a:ext>
                  </a:extLst>
                </a:hlinkClick>
              </a:rPr>
              <a:t>National Technical Assistance Center on Transition the Collaborative (NTACT:C)</a:t>
            </a:r>
            <a:endParaRPr sz="2200">
              <a:solidFill>
                <a:schemeClr val="dk1"/>
              </a:solidFill>
              <a:latin typeface="Arial"/>
              <a:ea typeface="Arial"/>
              <a:cs typeface="Arial"/>
              <a:sym typeface="Arial"/>
            </a:endParaRPr>
          </a:p>
          <a:p>
            <a:pPr indent="-228600" lvl="0" marL="342900" rtl="0" algn="l">
              <a:lnSpc>
                <a:spcPct val="90000"/>
              </a:lnSpc>
              <a:spcBef>
                <a:spcPts val="700"/>
              </a:spcBef>
              <a:spcAft>
                <a:spcPts val="0"/>
              </a:spcAft>
              <a:buClr>
                <a:schemeClr val="dk1"/>
              </a:buClr>
              <a:buSzPts val="2200"/>
              <a:buFont typeface="Arial"/>
              <a:buChar char="•"/>
            </a:pPr>
            <a:r>
              <a:rPr i="1" lang="en-US" sz="2200" u="sng">
                <a:solidFill>
                  <a:schemeClr val="dk1"/>
                </a:solidFill>
                <a:latin typeface="Arial"/>
                <a:ea typeface="Arial"/>
                <a:cs typeface="Arial"/>
                <a:sym typeface="Arial"/>
                <a:hlinkClick r:id="rId4">
                  <a:extLst>
                    <a:ext uri="{A12FA001-AC4F-418D-AE19-62706E023703}">
                      <ahyp:hlinkClr val="tx"/>
                    </a:ext>
                  </a:extLst>
                </a:hlinkClick>
              </a:rPr>
              <a:t>OSERS: A Transition Guide to Postsecondary Education and Employment for Students and Youth with Disabilities</a:t>
            </a:r>
            <a:r>
              <a:rPr lang="en-US" sz="2200">
                <a:solidFill>
                  <a:schemeClr val="dk1"/>
                </a:solidFill>
                <a:latin typeface="Arial"/>
                <a:ea typeface="Arial"/>
                <a:cs typeface="Arial"/>
                <a:sym typeface="Arial"/>
              </a:rPr>
              <a:t> </a:t>
            </a:r>
            <a:endParaRPr/>
          </a:p>
          <a:p>
            <a:pPr indent="-228600" lvl="0" marL="342900" rtl="0" algn="l">
              <a:lnSpc>
                <a:spcPct val="90000"/>
              </a:lnSpc>
              <a:spcBef>
                <a:spcPts val="700"/>
              </a:spcBef>
              <a:spcAft>
                <a:spcPts val="0"/>
              </a:spcAft>
              <a:buClr>
                <a:schemeClr val="dk1"/>
              </a:buClr>
              <a:buSzPts val="2200"/>
              <a:buFont typeface="Arial"/>
              <a:buChar char="•"/>
            </a:pPr>
            <a:r>
              <a:rPr lang="en-US" sz="2200" u="sng">
                <a:solidFill>
                  <a:schemeClr val="dk1"/>
                </a:solidFill>
                <a:latin typeface="Arial"/>
                <a:ea typeface="Arial"/>
                <a:cs typeface="Arial"/>
                <a:sym typeface="Arial"/>
                <a:hlinkClick r:id="rId5">
                  <a:extLst>
                    <a:ext uri="{A12FA001-AC4F-418D-AE19-62706E023703}">
                      <ahyp:hlinkClr val="tx"/>
                    </a:ext>
                  </a:extLst>
                </a:hlinkClick>
              </a:rPr>
              <a:t>PACER’s National Parent Center on Transition and Employment</a:t>
            </a:r>
            <a:endParaRPr sz="2200">
              <a:solidFill>
                <a:schemeClr val="dk1"/>
              </a:solidFill>
              <a:latin typeface="Arial"/>
              <a:ea typeface="Arial"/>
              <a:cs typeface="Arial"/>
              <a:sym typeface="Arial"/>
            </a:endParaRPr>
          </a:p>
          <a:p>
            <a:pPr indent="-88900" lvl="0" marL="342900" rtl="0" algn="l">
              <a:lnSpc>
                <a:spcPct val="90000"/>
              </a:lnSpc>
              <a:spcBef>
                <a:spcPts val="700"/>
              </a:spcBef>
              <a:spcAft>
                <a:spcPts val="0"/>
              </a:spcAft>
              <a:buClr>
                <a:srgbClr val="000000"/>
              </a:buClr>
              <a:buSzPts val="2200"/>
              <a:buFont typeface="Arial"/>
              <a:buNone/>
            </a:pPr>
            <a:r>
              <a:t/>
            </a:r>
            <a:endParaRPr sz="2200">
              <a:solidFill>
                <a:schemeClr val="dk1"/>
              </a:solidFill>
              <a:latin typeface="Arial"/>
              <a:ea typeface="Arial"/>
              <a:cs typeface="Arial"/>
              <a:sym typeface="Arial"/>
            </a:endParaRPr>
          </a:p>
        </p:txBody>
      </p:sp>
      <p:pic>
        <p:nvPicPr>
          <p:cNvPr descr="Glasses on top of a book" id="569" name="Google Shape;569;p40"/>
          <p:cNvPicPr preferRelativeResize="0"/>
          <p:nvPr/>
        </p:nvPicPr>
        <p:blipFill rotWithShape="1">
          <a:blip r:embed="rId6">
            <a:alphaModFix/>
          </a:blip>
          <a:srcRect b="1" l="6523" r="43717" t="0"/>
          <a:stretch/>
        </p:blipFill>
        <p:spPr>
          <a:xfrm>
            <a:off x="4965970" y="1295416"/>
            <a:ext cx="4178030" cy="5562584"/>
          </a:xfrm>
          <a:custGeom>
            <a:rect b="b" l="l" r="r" t="t"/>
            <a:pathLst>
              <a:path extrusionOk="0" h="5562584" w="5570706">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ln>
            <a:noFill/>
          </a:ln>
        </p:spPr>
      </p:pic>
      <p:sp>
        <p:nvSpPr>
          <p:cNvPr id="570" name="Google Shape;570;p40"/>
          <p:cNvSpPr/>
          <p:nvPr/>
        </p:nvSpPr>
        <p:spPr>
          <a:xfrm>
            <a:off x="4982588" y="1656147"/>
            <a:ext cx="409575" cy="5461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71" name="Google Shape;571;p40"/>
          <p:cNvSpPr/>
          <p:nvPr/>
        </p:nvSpPr>
        <p:spPr>
          <a:xfrm>
            <a:off x="6101054" y="587516"/>
            <a:ext cx="2240924"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Calibri"/>
              <a:ea typeface="Calibri"/>
              <a:cs typeface="Calibri"/>
              <a:sym typeface="Calibri"/>
            </a:endParaRPr>
          </a:p>
        </p:txBody>
      </p:sp>
      <p:pic>
        <p:nvPicPr>
          <p:cNvPr descr="A picture containing text, sign, clipart&#10;&#10;Description automatically generated" id="572" name="Google Shape;572;p40"/>
          <p:cNvPicPr preferRelativeResize="0"/>
          <p:nvPr/>
        </p:nvPicPr>
        <p:blipFill rotWithShape="1">
          <a:blip r:embed="rId7">
            <a:alphaModFix/>
          </a:blip>
          <a:srcRect b="0" l="0" r="0" t="0"/>
          <a:stretch/>
        </p:blipFill>
        <p:spPr>
          <a:xfrm>
            <a:off x="7639650" y="6421699"/>
            <a:ext cx="1146661" cy="33165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41"/>
          <p:cNvSpPr/>
          <p:nvPr/>
        </p:nvSpPr>
        <p:spPr>
          <a:xfrm>
            <a:off x="1" y="0"/>
            <a:ext cx="9143999" cy="6858000"/>
          </a:xfrm>
          <a:prstGeom prst="rect">
            <a:avLst/>
          </a:prstGeom>
          <a:solidFill>
            <a:srgbClr val="00426A"/>
          </a:solidFill>
          <a:ln>
            <a:noFill/>
          </a:ln>
          <a:effectLst>
            <a:outerShdw blurRad="38100" rotWithShape="0" dir="5400000" dist="23000">
              <a:srgbClr val="000000">
                <a:alpha val="34901"/>
              </a:srgbClr>
            </a:outerShdw>
          </a:effectLst>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78" name="Google Shape;578;p41"/>
          <p:cNvSpPr/>
          <p:nvPr/>
        </p:nvSpPr>
        <p:spPr>
          <a:xfrm rot="10800000">
            <a:off x="748145" y="6380753"/>
            <a:ext cx="8395854" cy="477243"/>
          </a:xfrm>
          <a:prstGeom prst="rect">
            <a:avLst/>
          </a:prstGeom>
          <a:gradFill>
            <a:gsLst>
              <a:gs pos="0">
                <a:srgbClr val="FFFFFF"/>
              </a:gs>
              <a:gs pos="24000">
                <a:srgbClr val="FFFFFF"/>
              </a:gs>
              <a:gs pos="100000">
                <a:srgbClr val="FFFFFF">
                  <a:alpha val="0"/>
                </a:srgbClr>
              </a:gs>
            </a:gsLst>
            <a:lin ang="0" scaled="0"/>
          </a:gradFill>
          <a:ln>
            <a:noFill/>
          </a:ln>
          <a:effectLst>
            <a:outerShdw blurRad="38100" rotWithShape="0" dir="5400000" dist="23000">
              <a:srgbClr val="000000">
                <a:alpha val="34901"/>
              </a:srgbClr>
            </a:outerShdw>
          </a:effectLst>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A picture containing text, sign, clipart&#10;&#10;Description automatically generated" id="579" name="Google Shape;579;p41"/>
          <p:cNvPicPr preferRelativeResize="0"/>
          <p:nvPr/>
        </p:nvPicPr>
        <p:blipFill rotWithShape="1">
          <a:blip r:embed="rId3">
            <a:alphaModFix/>
          </a:blip>
          <a:srcRect b="0" l="0" r="0" t="0"/>
          <a:stretch/>
        </p:blipFill>
        <p:spPr>
          <a:xfrm>
            <a:off x="7639650" y="6421699"/>
            <a:ext cx="1146661" cy="331658"/>
          </a:xfrm>
          <a:prstGeom prst="rect">
            <a:avLst/>
          </a:prstGeom>
          <a:noFill/>
          <a:ln>
            <a:noFill/>
          </a:ln>
        </p:spPr>
      </p:pic>
      <p:cxnSp>
        <p:nvCxnSpPr>
          <p:cNvPr id="580" name="Google Shape;580;p41"/>
          <p:cNvCxnSpPr/>
          <p:nvPr/>
        </p:nvCxnSpPr>
        <p:spPr>
          <a:xfrm>
            <a:off x="7390014" y="6500553"/>
            <a:ext cx="0" cy="252804"/>
          </a:xfrm>
          <a:prstGeom prst="straightConnector1">
            <a:avLst/>
          </a:prstGeom>
          <a:noFill/>
          <a:ln cap="flat" cmpd="sng" w="9525">
            <a:solidFill>
              <a:srgbClr val="003B64"/>
            </a:solidFill>
            <a:prstDash val="solid"/>
            <a:round/>
            <a:headEnd len="sm" w="sm" type="none"/>
            <a:tailEnd len="sm" w="sm" type="none"/>
          </a:ln>
        </p:spPr>
      </p:cxnSp>
      <p:sp>
        <p:nvSpPr>
          <p:cNvPr id="581" name="Google Shape;581;p41"/>
          <p:cNvSpPr/>
          <p:nvPr/>
        </p:nvSpPr>
        <p:spPr>
          <a:xfrm rot="10800000">
            <a:off x="837053" y="6317058"/>
            <a:ext cx="8306947" cy="64605"/>
          </a:xfrm>
          <a:prstGeom prst="rect">
            <a:avLst/>
          </a:prstGeom>
          <a:gradFill>
            <a:gsLst>
              <a:gs pos="0">
                <a:srgbClr val="E78C67"/>
              </a:gs>
              <a:gs pos="24000">
                <a:srgbClr val="E78C67"/>
              </a:gs>
              <a:gs pos="100000">
                <a:srgbClr val="E78C67">
                  <a:alpha val="0"/>
                </a:srgbClr>
              </a:gs>
            </a:gsLst>
            <a:lin ang="0" scaled="0"/>
          </a:gradFill>
          <a:ln>
            <a:noFill/>
          </a:ln>
        </p:spPr>
        <p:txBody>
          <a:bodyPr anchorCtr="0" anchor="ctr" bIns="45700" lIns="45700" spcFirstLastPara="1" rIns="45700"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pic>
        <p:nvPicPr>
          <p:cNvPr descr="getty-teen-laptop-463013007.jpg" id="582" name="Google Shape;582;p41"/>
          <p:cNvPicPr preferRelativeResize="0"/>
          <p:nvPr/>
        </p:nvPicPr>
        <p:blipFill rotWithShape="1">
          <a:blip r:embed="rId4">
            <a:alphaModFix/>
          </a:blip>
          <a:srcRect b="5599" l="45724" r="80" t="13102"/>
          <a:stretch/>
        </p:blipFill>
        <p:spPr>
          <a:xfrm>
            <a:off x="357591" y="4501418"/>
            <a:ext cx="1343655" cy="1343738"/>
          </a:xfrm>
          <a:custGeom>
            <a:rect b="b" l="l" r="r" t="t"/>
            <a:pathLst>
              <a:path extrusionOk="0" h="20595" w="19679">
                <a:moveTo>
                  <a:pt x="9839" y="0"/>
                </a:moveTo>
                <a:cubicBezTo>
                  <a:pt x="7321" y="0"/>
                  <a:pt x="4803" y="1007"/>
                  <a:pt x="2881" y="3017"/>
                </a:cubicBezTo>
                <a:cubicBezTo>
                  <a:pt x="-961" y="7038"/>
                  <a:pt x="-961" y="13558"/>
                  <a:pt x="2881" y="17579"/>
                </a:cubicBezTo>
                <a:cubicBezTo>
                  <a:pt x="6724" y="21600"/>
                  <a:pt x="12954" y="21600"/>
                  <a:pt x="16797" y="17579"/>
                </a:cubicBezTo>
                <a:cubicBezTo>
                  <a:pt x="20639" y="13558"/>
                  <a:pt x="20639" y="7038"/>
                  <a:pt x="16797" y="3017"/>
                </a:cubicBezTo>
                <a:cubicBezTo>
                  <a:pt x="14875" y="1007"/>
                  <a:pt x="12357" y="0"/>
                  <a:pt x="9839" y="0"/>
                </a:cubicBezTo>
                <a:close/>
              </a:path>
            </a:pathLst>
          </a:custGeom>
          <a:noFill/>
          <a:ln>
            <a:noFill/>
          </a:ln>
          <a:effectLst>
            <a:outerShdw blurRad="241300" rotWithShape="0" dir="5400000" dist="154533">
              <a:srgbClr val="000000">
                <a:alpha val="58823"/>
              </a:srgbClr>
            </a:outerShdw>
          </a:effectLst>
        </p:spPr>
      </p:pic>
      <p:sp>
        <p:nvSpPr>
          <p:cNvPr id="583" name="Google Shape;583;p41"/>
          <p:cNvSpPr txBox="1"/>
          <p:nvPr/>
        </p:nvSpPr>
        <p:spPr>
          <a:xfrm>
            <a:off x="1855400" y="4960410"/>
            <a:ext cx="4546396" cy="855619"/>
          </a:xfrm>
          <a:prstGeom prst="rect">
            <a:avLst/>
          </a:prstGeom>
          <a:noFill/>
          <a:ln>
            <a:noFill/>
          </a:ln>
        </p:spPr>
        <p:txBody>
          <a:bodyPr anchorCtr="0" anchor="t" bIns="45700" lIns="45700" spcFirstLastPara="1" rIns="45700" wrap="square" tIns="45700">
            <a:spAutoFit/>
          </a:bodyPr>
          <a:lstStyle/>
          <a:p>
            <a:pPr indent="0" lvl="0" marL="0" marR="0" rtl="0" algn="l">
              <a:lnSpc>
                <a:spcPct val="80000"/>
              </a:lnSpc>
              <a:spcBef>
                <a:spcPts val="0"/>
              </a:spcBef>
              <a:spcAft>
                <a:spcPts val="0"/>
              </a:spcAft>
              <a:buClr>
                <a:schemeClr val="lt1"/>
              </a:buClr>
              <a:buSzPts val="2400"/>
              <a:buFont typeface="Arial"/>
              <a:buNone/>
            </a:pPr>
            <a:r>
              <a:rPr b="0" i="0" lang="en-US" sz="2400" u="none" cap="none" strike="noStrike">
                <a:solidFill>
                  <a:schemeClr val="lt1"/>
                </a:solidFill>
                <a:latin typeface="Arial"/>
                <a:ea typeface="Arial"/>
                <a:cs typeface="Arial"/>
                <a:sym typeface="Arial"/>
              </a:rPr>
              <a:t>Thank you. </a:t>
            </a:r>
            <a:endParaRPr/>
          </a:p>
          <a:p>
            <a:pPr indent="0" lvl="0" marL="0" marR="0" rtl="0" algn="l">
              <a:lnSpc>
                <a:spcPct val="80000"/>
              </a:lnSpc>
              <a:spcBef>
                <a:spcPts val="0"/>
              </a:spcBef>
              <a:spcAft>
                <a:spcPts val="0"/>
              </a:spcAft>
              <a:buClr>
                <a:srgbClr val="000000"/>
              </a:buClr>
              <a:buSzPts val="1600"/>
              <a:buFont typeface="Quattrocento Sans"/>
              <a:buNone/>
            </a:pPr>
            <a:r>
              <a:t/>
            </a:r>
            <a:endParaRPr b="0" i="0" sz="1600" u="none" cap="none" strike="noStrike">
              <a:solidFill>
                <a:schemeClr val="lt1"/>
              </a:solidFill>
              <a:latin typeface="Arial"/>
              <a:ea typeface="Arial"/>
              <a:cs typeface="Arial"/>
              <a:sym typeface="Arial"/>
            </a:endParaRPr>
          </a:p>
          <a:p>
            <a:pPr indent="0" lvl="0" marL="0" marR="0" rtl="0" algn="l">
              <a:lnSpc>
                <a:spcPct val="80000"/>
              </a:lnSpc>
              <a:spcBef>
                <a:spcPts val="0"/>
              </a:spcBef>
              <a:spcAft>
                <a:spcPts val="0"/>
              </a:spcAft>
              <a:buClr>
                <a:schemeClr val="lt1"/>
              </a:buClr>
              <a:buSzPts val="2200"/>
              <a:buFont typeface="Arial"/>
              <a:buNone/>
            </a:pPr>
            <a:r>
              <a:rPr b="0" i="0" lang="en-US" sz="2200" u="none" cap="none" strike="noStrike">
                <a:solidFill>
                  <a:schemeClr val="lt1"/>
                </a:solidFill>
                <a:latin typeface="Arial"/>
                <a:ea typeface="Arial"/>
                <a:cs typeface="Arial"/>
                <a:sym typeface="Arial"/>
              </a:rPr>
              <a:t>To learn more, visit SOAR365.org</a:t>
            </a:r>
            <a:endParaRPr b="0" i="0" sz="18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Doug Payne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0x010100AF4F5590BFF6764BA1E657E19988A42B</vt:lpwstr>
  </property>
</Properties>
</file>