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Roboto"/>
      <p:regular r:id="rId21"/>
      <p:bold r:id="rId22"/>
      <p:italic r:id="rId23"/>
      <p:boldItalic r:id="rId24"/>
    </p:embeddedFont>
    <p:embeddedFont>
      <p:font typeface="Playfair Display"/>
      <p:regular r:id="rId25"/>
      <p:bold r:id="rId26"/>
      <p:italic r:id="rId27"/>
      <p:boldItalic r:id="rId28"/>
    </p:embeddedFont>
    <p:embeddedFont>
      <p:font typeface="Montserrat"/>
      <p:regular r:id="rId29"/>
      <p:bold r:id="rId30"/>
      <p:italic r:id="rId31"/>
      <p:boldItalic r:id="rId32"/>
    </p:embeddedFont>
    <p:embeddedFont>
      <p:font typeface="Merriweather"/>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oboto-bold.fntdata"/><Relationship Id="rId21" Type="http://schemas.openxmlformats.org/officeDocument/2006/relationships/font" Target="fonts/Roboto-regular.fntdata"/><Relationship Id="rId24" Type="http://schemas.openxmlformats.org/officeDocument/2006/relationships/font" Target="fonts/Roboto-boldItalic.fntdata"/><Relationship Id="rId23" Type="http://schemas.openxmlformats.org/officeDocument/2006/relationships/font" Target="fonts/Robo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layfairDisplay-bold.fntdata"/><Relationship Id="rId25" Type="http://schemas.openxmlformats.org/officeDocument/2006/relationships/font" Target="fonts/PlayfairDisplay-regular.fntdata"/><Relationship Id="rId28" Type="http://schemas.openxmlformats.org/officeDocument/2006/relationships/font" Target="fonts/PlayfairDisplay-boldItalic.fntdata"/><Relationship Id="rId27" Type="http://schemas.openxmlformats.org/officeDocument/2006/relationships/font" Target="fonts/PlayfairDisplay-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italic.fntdata"/><Relationship Id="rId30" Type="http://schemas.openxmlformats.org/officeDocument/2006/relationships/font" Target="fonts/Montserrat-bold.fntdata"/><Relationship Id="rId11" Type="http://schemas.openxmlformats.org/officeDocument/2006/relationships/slide" Target="slides/slide6.xml"/><Relationship Id="rId33" Type="http://schemas.openxmlformats.org/officeDocument/2006/relationships/font" Target="fonts/Merriweather-regular.fntdata"/><Relationship Id="rId10" Type="http://schemas.openxmlformats.org/officeDocument/2006/relationships/slide" Target="slides/slide5.xml"/><Relationship Id="rId32" Type="http://schemas.openxmlformats.org/officeDocument/2006/relationships/font" Target="fonts/Montserrat-boldItalic.fntdata"/><Relationship Id="rId13" Type="http://schemas.openxmlformats.org/officeDocument/2006/relationships/slide" Target="slides/slide8.xml"/><Relationship Id="rId35" Type="http://schemas.openxmlformats.org/officeDocument/2006/relationships/font" Target="fonts/Merriweather-italic.fntdata"/><Relationship Id="rId12" Type="http://schemas.openxmlformats.org/officeDocument/2006/relationships/slide" Target="slides/slide7.xml"/><Relationship Id="rId34" Type="http://schemas.openxmlformats.org/officeDocument/2006/relationships/font" Target="fonts/Merriweather-bold.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Merriweather-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6fb366095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6fb366095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Project PEACE was supported by the US Administration for Community Living.</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6eb325c082_0_5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6eb325c082_0_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Over the last year, Project PEACE has worked to conduct a Community Landscape Analysis with the intention of better understanding barriers to transition and employment for youth with intellectual and developmental disabilities and employment solutions that are unique to our community. Our goal is to create a model that other communities can adopt and then use to assess their own area’s needs and assets related to employment for youth with IDD. We conducted this analysis with two core values, one being that the </a:t>
            </a:r>
            <a:r>
              <a:rPr lang="en"/>
              <a:t>people</a:t>
            </a:r>
            <a:r>
              <a:rPr lang="en"/>
              <a:t> we’re serving will be represented on our research team which is why we have people of color and people with disabilities as leaders on our Project PEACE team. We also intend to center our research in the lived experiences of youth with IDD, their families, and other stakeholders in the community. Essentially, we treated this community landscape analysis as an opportunity to actually listen to what the members of our community want and need when it comes to improving transition and employment outcomes.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16eb325c082_0_5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16eb325c082_0_5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to get into our research methods, we took a multi-methods </a:t>
            </a:r>
            <a:r>
              <a:rPr lang="en"/>
              <a:t>research</a:t>
            </a:r>
            <a:r>
              <a:rPr lang="en"/>
              <a:t> approach to our community collaborations and community landscape analysis and this allowed us to understand employment barriers and solutions relevant to the context of a given community.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16fb3660952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16fb3660952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research methods include a review and analysis of secondary data and reports on employment for people with IDD. We also collaborated with the Metropolitan Business League in Richmond to conduct a business needs assessment which gave us insight into the kinds of supports employers might need to hire youth with IDD. And then, we conducted a series of community conversations to hear from </a:t>
            </a:r>
            <a:r>
              <a:rPr lang="en"/>
              <a:t>various</a:t>
            </a:r>
            <a:r>
              <a:rPr lang="en"/>
              <a:t> stakeholders about their transition/employment recommendations. And finally, we conducted a photovoice project with youth with IDD to have them share their feelings about employment through photographs. Today, we’ll go over our </a:t>
            </a:r>
            <a:r>
              <a:rPr lang="en"/>
              <a:t>secondary</a:t>
            </a:r>
            <a:r>
              <a:rPr lang="en"/>
              <a:t> data review, community conversations, and photovoice in more detail.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16eb325c082_0_5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16eb325c082_0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get started, I’ll go over the objectives of our secondary data analysis and review. Our goal was to create a living document with transition and employment assets in Virginia and in the city of Richmond, as well as a synthesis of previous data reports on employment nationally and in Virginia, and to give a review of Project PEACE’s </a:t>
            </a:r>
            <a:r>
              <a:rPr lang="en"/>
              <a:t>research</a:t>
            </a:r>
            <a:r>
              <a:rPr lang="en"/>
              <a:t> efforts. I’ll quickly give some strategies we used to find sources for this review, the first of which is to reach out to community partners for any reports or documents on employment and transition that exist but may be hard to find on public sites. We also recommend looking in unexpected places like the department of </a:t>
            </a:r>
            <a:r>
              <a:rPr lang="en"/>
              <a:t>education</a:t>
            </a:r>
            <a:r>
              <a:rPr lang="en"/>
              <a:t> website, school division </a:t>
            </a:r>
            <a:r>
              <a:rPr lang="en"/>
              <a:t>websites</a:t>
            </a:r>
            <a:r>
              <a:rPr lang="en"/>
              <a:t>, the appendices of other reports and documents, and more to dive into what others have found regarding transition and employment and this process gave us a better idea of assets and barriers to employment in our own community that we then compared with what we were hearing from stakeholders.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16eb325c082_0_5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16eb325c082_0_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now for the community-engaged research. As I said earlier, hearing from community members is a big objective of Project PEACE, and so we held three Community Conversations with any and all employment and transition stakeholders in our community. As far as recruitment goes, we invited educators from our local school division, transition specialists, service providers, agency and organization representatives (for example, we invited representatives from Virginia’s Vocational Rehabilitation agency (DARS)), business owners and employers, and of course, youth with IDD and their families. And of course the groups of people you invite is going to vary for different research projects and aims. All of our sessions thus far have been virtual due for participants’ safety, time, and transportation concerns, although in your community in-person sessions may work better. </a:t>
            </a:r>
            <a:endParaRPr/>
          </a:p>
          <a:p>
            <a:pPr indent="0" lvl="0" marL="0" rtl="0" algn="l">
              <a:spcBef>
                <a:spcPts val="0"/>
              </a:spcBef>
              <a:spcAft>
                <a:spcPts val="0"/>
              </a:spcAft>
              <a:buNone/>
            </a:pPr>
            <a:r>
              <a:rPr lang="en"/>
              <a:t>So far, we have conducted two community conversations sessions, and we begin each one hearing the story of a young person with IDD or a family member of a young person with IDD and that really grounds the conversation so that participants understand the importance of our work and the importance of their attendance at these sessions. After the introduction, we get into our breakout sessions and this usually consists of two to three breakout groups, depending on the number of participants you have, and we put these breakout groups together beforehand to be sure that there were a mixture of roles present in each group so that different perspectives and voices were heard. We also have one to two facilitators for the breakout sessions who are project team members and they steer the conversation so that the group stays focused on solutions to improving transition and employment rather than only </a:t>
            </a:r>
            <a:r>
              <a:rPr lang="en"/>
              <a:t>focusing</a:t>
            </a:r>
            <a:r>
              <a:rPr lang="en"/>
              <a:t> on barriers.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6fb3660952_0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16fb3660952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a quote from one of our participants that says “I really enjoyed this morning, how we opened up </a:t>
            </a:r>
            <a:r>
              <a:rPr lang="en"/>
              <a:t>the session with individuals telling their story”, and this speaks to how important it is to have youth with IDD tell their own transition and employment stories during these conversations.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16eb325c082_0_5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16eb325c082_0_5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Okay so now here are some results from our first session. We first deductively created two code groups that we would use to code conversation transcripts. The first is barriers to employment and the second is solutions for employment. Below those two code </a:t>
            </a:r>
            <a:r>
              <a:rPr lang="en"/>
              <a:t>groups</a:t>
            </a:r>
            <a:r>
              <a:rPr lang="en"/>
              <a:t>, you can see the main codes that were created so for barriers we have accessibility, lack of resources, and attitudes and mindsets. Under solutions you see </a:t>
            </a:r>
            <a:r>
              <a:rPr lang="en"/>
              <a:t>changing</a:t>
            </a:r>
            <a:r>
              <a:rPr lang="en"/>
              <a:t> attitudes and mindsets, supporting youth, supporting employers, supporting educators and using technology.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8c329fd63a_0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8c329fd63a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under those main codes, we created subcodes so for an example, we have supporting employers. Under supporting employers, we </a:t>
            </a:r>
            <a:r>
              <a:rPr lang="en"/>
              <a:t>have solutions including education, partnerships and relationships, and mentorship.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16fb3660952_0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16fb3660952_0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Using Atlas.ti, we created a network map with codes and subcodes and the connections between them. As you can see, under supporting youth, supporting employers, and supporting educators, we see common subcodes of partnership, </a:t>
            </a:r>
            <a:r>
              <a:rPr lang="en"/>
              <a:t>mentorship</a:t>
            </a:r>
            <a:r>
              <a:rPr lang="en"/>
              <a:t>, and education. These subcodes also relate to changing attitudes and mindsets. From this map, you can see that the underlying themes grounded in the dialogue are things like educating stakeholders, collaboration between agencies, educators, and employers, and mentoring employers and youth.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16eb325c082_0_5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16eb325c082_0_5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we’ll get into photovoice, which is a research effort that is currently underway. Photovoice is a method that has participants take photos of things they believe represent how they feel or perceive a given phenomenon, and in this case we asked participants to take photos related to their employment and transition experiences. The participants then come together as a group, and discuss what the photos mean to them.</a:t>
            </a:r>
            <a:endParaRPr/>
          </a:p>
          <a:p>
            <a:pPr indent="0" lvl="0" marL="0" rtl="0" algn="l">
              <a:spcBef>
                <a:spcPts val="0"/>
              </a:spcBef>
              <a:spcAft>
                <a:spcPts val="0"/>
              </a:spcAft>
              <a:buNone/>
            </a:pPr>
            <a:r>
              <a:rPr lang="en"/>
              <a:t>As far as recruitment goes, we really struggled with this and it’s noted here as a challenge because at the beginning of the project, we lacked a trusting relationship with youth with IDD in our community. We ended up reaching out to a community partner to talk to youth about the project and they helped us connect with youth to recruit them. We also believe it’s important to show youth and their families how participation can benefit them and how the project has ongoing efforts to include the youth in these employment initiatives. </a:t>
            </a:r>
            <a:endParaRPr/>
          </a:p>
          <a:p>
            <a:pPr indent="0" lvl="0" marL="0" rtl="0" algn="l">
              <a:spcBef>
                <a:spcPts val="0"/>
              </a:spcBef>
              <a:spcAft>
                <a:spcPts val="0"/>
              </a:spcAft>
              <a:buNone/>
            </a:pPr>
            <a:r>
              <a:rPr lang="en"/>
              <a:t>Engagement during the sessions is also important as they were conducted virtually, so having interactive sessions that constantly asked youth their thoughts and feelings on a topic was crucial to participant retention.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6fb3660952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16fb3660952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real quick, I’ll go over the layout of photovoice sessions that we used, although this layout is absolutely flexible to your community’s needs. First, we had a registration meeting with participants and their families where we answered questions about the project, about Project PEACE, and what exactly they would be doing, and this also went a long way toward creating trust with youth and their parents. Then, the first 3 sessions were spent teaching youth how to take pictures that told their story and how to talk about their photos in a meaningful way. The last two sessions are spent talking about the photos that youth send in relating to that week’s topic, so for us we had two topics: what are your employment goals and secondly what are your employment barriers.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16eb325c082_0_5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16eb325c082_0_5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we thought we would give some challenges and strategies for conducting a community landscape analysis if you would like to use similar methods in your own communities. As I was talking about, researcher-participant trust is </a:t>
            </a:r>
            <a:r>
              <a:rPr lang="en"/>
              <a:t>absolutely</a:t>
            </a:r>
            <a:r>
              <a:rPr lang="en"/>
              <a:t> necessary for recruitment and retention efforts. No student or young adult is going to sign up if they don’t know you and they don’t know that your goal is to help them, and this can really be accomplished by strengthening those community partnerships. Second, is creating a research team that represents the community that you’re serving, that also has varying strengths and backgrounds. Finally, we suggest communicating with the IRB early, as working with such varying groups of stakeholders and working with minors can be somewhat complicated, especially if you want to include them as co-researchers. So it will take longer than you think to get IRB approval and to gain the community’s trust, but doing both of these things will propel your </a:t>
            </a:r>
            <a:r>
              <a:rPr lang="en"/>
              <a:t>research</a:t>
            </a:r>
            <a:r>
              <a:rPr lang="en"/>
              <a:t> forward when you get to collecting data. And finally, our biggest strategy is to continue centering the voices of youth with IDD and their families, as this is what stakeholders respond to most.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6fb3660952_0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16fb3660952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3_2">
    <p:spTree>
      <p:nvGrpSpPr>
        <p:cNvPr id="60" name="Shape 60"/>
        <p:cNvGrpSpPr/>
        <p:nvPr/>
      </p:nvGrpSpPr>
      <p:grpSpPr>
        <a:xfrm>
          <a:off x="0" y="0"/>
          <a:ext cx="0" cy="0"/>
          <a:chOff x="0" y="0"/>
          <a:chExt cx="0" cy="0"/>
        </a:xfrm>
      </p:grpSpPr>
      <p:sp>
        <p:nvSpPr>
          <p:cNvPr id="61" name="Google Shape;61;p13"/>
          <p:cNvSpPr/>
          <p:nvPr/>
        </p:nvSpPr>
        <p:spPr>
          <a:xfrm>
            <a:off x="0" y="0"/>
            <a:ext cx="24618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3"/>
          <p:cNvSpPr/>
          <p:nvPr/>
        </p:nvSpPr>
        <p:spPr>
          <a:xfrm flipH="1">
            <a:off x="2326200" y="1459050"/>
            <a:ext cx="6817800" cy="2225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hyperlink" Target="mailto:projectpeace@vcu.edu" TargetMode="External"/><Relationship Id="rId4" Type="http://schemas.openxmlformats.org/officeDocument/2006/relationships/hyperlink" Target="mailto:smprohn@vcu.edu" TargetMode="External"/><Relationship Id="rId5" Type="http://schemas.openxmlformats.org/officeDocument/2006/relationships/hyperlink" Target="mailto:taylorml9@vcu.ed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66" name="Shape 66"/>
        <p:cNvGrpSpPr/>
        <p:nvPr/>
      </p:nvGrpSpPr>
      <p:grpSpPr>
        <a:xfrm>
          <a:off x="0" y="0"/>
          <a:ext cx="0" cy="0"/>
          <a:chOff x="0" y="0"/>
          <a:chExt cx="0" cy="0"/>
        </a:xfrm>
      </p:grpSpPr>
      <p:sp>
        <p:nvSpPr>
          <p:cNvPr id="67" name="Google Shape;67;p14"/>
          <p:cNvSpPr txBox="1"/>
          <p:nvPr>
            <p:ph type="ctrTitle"/>
          </p:nvPr>
        </p:nvSpPr>
        <p:spPr>
          <a:xfrm>
            <a:off x="334825" y="269425"/>
            <a:ext cx="6110400" cy="153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680">
                <a:latin typeface="Playfair Display"/>
                <a:ea typeface="Playfair Display"/>
                <a:cs typeface="Playfair Display"/>
                <a:sym typeface="Playfair Display"/>
              </a:rPr>
              <a:t>Project PEACE:</a:t>
            </a:r>
            <a:r>
              <a:rPr lang="en" sz="2680">
                <a:latin typeface="Playfair Display"/>
                <a:ea typeface="Playfair Display"/>
                <a:cs typeface="Playfair Display"/>
                <a:sym typeface="Playfair Display"/>
              </a:rPr>
              <a:t> </a:t>
            </a:r>
            <a:r>
              <a:rPr lang="en" sz="2280">
                <a:latin typeface="Playfair Display"/>
                <a:ea typeface="Playfair Display"/>
                <a:cs typeface="Playfair Display"/>
                <a:sym typeface="Playfair Display"/>
              </a:rPr>
              <a:t>Promoting Employment after high school through Community Expertise</a:t>
            </a:r>
            <a:endParaRPr sz="2280">
              <a:latin typeface="Playfair Display"/>
              <a:ea typeface="Playfair Display"/>
              <a:cs typeface="Playfair Display"/>
              <a:sym typeface="Playfair Display"/>
            </a:endParaRPr>
          </a:p>
        </p:txBody>
      </p:sp>
      <p:sp>
        <p:nvSpPr>
          <p:cNvPr id="68" name="Google Shape;68;p14"/>
          <p:cNvSpPr txBox="1"/>
          <p:nvPr>
            <p:ph idx="1" type="subTitle"/>
          </p:nvPr>
        </p:nvSpPr>
        <p:spPr>
          <a:xfrm>
            <a:off x="4004400" y="3452875"/>
            <a:ext cx="5139600" cy="14646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SzPts val="440"/>
              <a:buNone/>
            </a:pPr>
            <a:r>
              <a:rPr lang="en" sz="2020">
                <a:solidFill>
                  <a:schemeClr val="lt1"/>
                </a:solidFill>
                <a:latin typeface="Playfair Display"/>
                <a:ea typeface="Playfair Display"/>
                <a:cs typeface="Playfair Display"/>
                <a:sym typeface="Playfair Display"/>
              </a:rPr>
              <a:t>Molly Taylor</a:t>
            </a:r>
            <a:endParaRPr sz="2020">
              <a:solidFill>
                <a:schemeClr val="lt1"/>
              </a:solidFill>
              <a:latin typeface="Playfair Display"/>
              <a:ea typeface="Playfair Display"/>
              <a:cs typeface="Playfair Display"/>
              <a:sym typeface="Playfair Display"/>
            </a:endParaRPr>
          </a:p>
          <a:p>
            <a:pPr indent="0" lvl="0" marL="0" rtl="0" algn="ctr">
              <a:lnSpc>
                <a:spcPct val="90000"/>
              </a:lnSpc>
              <a:spcBef>
                <a:spcPts val="0"/>
              </a:spcBef>
              <a:spcAft>
                <a:spcPts val="0"/>
              </a:spcAft>
              <a:buSzPts val="440"/>
              <a:buNone/>
            </a:pPr>
            <a:r>
              <a:rPr lang="en" sz="2020">
                <a:solidFill>
                  <a:schemeClr val="lt1"/>
                </a:solidFill>
                <a:latin typeface="Playfair Display"/>
                <a:ea typeface="Playfair Display"/>
                <a:cs typeface="Playfair Display"/>
                <a:sym typeface="Playfair Display"/>
              </a:rPr>
              <a:t>Seb Prohn, Ph.D. </a:t>
            </a:r>
            <a:endParaRPr sz="2020">
              <a:solidFill>
                <a:schemeClr val="lt1"/>
              </a:solidFill>
              <a:latin typeface="Playfair Display"/>
              <a:ea typeface="Playfair Display"/>
              <a:cs typeface="Playfair Display"/>
              <a:sym typeface="Playfair Display"/>
            </a:endParaRPr>
          </a:p>
          <a:p>
            <a:pPr indent="0" lvl="0" marL="0" rtl="0" algn="ctr">
              <a:lnSpc>
                <a:spcPct val="90000"/>
              </a:lnSpc>
              <a:spcBef>
                <a:spcPts val="0"/>
              </a:spcBef>
              <a:spcAft>
                <a:spcPts val="0"/>
              </a:spcAft>
              <a:buSzPts val="440"/>
              <a:buNone/>
            </a:pPr>
            <a:r>
              <a:t/>
            </a:r>
            <a:endParaRPr sz="1620">
              <a:solidFill>
                <a:schemeClr val="lt1"/>
              </a:solidFill>
              <a:latin typeface="Playfair Display"/>
              <a:ea typeface="Playfair Display"/>
              <a:cs typeface="Playfair Display"/>
              <a:sym typeface="Playfair Display"/>
            </a:endParaRPr>
          </a:p>
          <a:p>
            <a:pPr indent="0" lvl="0" marL="0" rtl="0" algn="ctr">
              <a:lnSpc>
                <a:spcPct val="90000"/>
              </a:lnSpc>
              <a:spcBef>
                <a:spcPts val="0"/>
              </a:spcBef>
              <a:spcAft>
                <a:spcPts val="0"/>
              </a:spcAft>
              <a:buSzPts val="440"/>
              <a:buNone/>
            </a:pPr>
            <a:r>
              <a:rPr lang="en" sz="1820">
                <a:solidFill>
                  <a:schemeClr val="lt1"/>
                </a:solidFill>
                <a:latin typeface="Playfair Display"/>
                <a:ea typeface="Playfair Display"/>
                <a:cs typeface="Playfair Display"/>
                <a:sym typeface="Playfair Display"/>
              </a:rPr>
              <a:t>Partnership for People with Disabilities</a:t>
            </a:r>
            <a:endParaRPr sz="1820">
              <a:solidFill>
                <a:schemeClr val="lt1"/>
              </a:solidFill>
              <a:latin typeface="Playfair Display"/>
              <a:ea typeface="Playfair Display"/>
              <a:cs typeface="Playfair Display"/>
              <a:sym typeface="Playfair Display"/>
            </a:endParaRPr>
          </a:p>
          <a:p>
            <a:pPr indent="0" lvl="0" marL="0" rtl="0" algn="ctr">
              <a:lnSpc>
                <a:spcPct val="90000"/>
              </a:lnSpc>
              <a:spcBef>
                <a:spcPts val="0"/>
              </a:spcBef>
              <a:spcAft>
                <a:spcPts val="0"/>
              </a:spcAft>
              <a:buSzPts val="440"/>
              <a:buNone/>
            </a:pPr>
            <a:r>
              <a:rPr lang="en" sz="1820">
                <a:solidFill>
                  <a:schemeClr val="lt1"/>
                </a:solidFill>
                <a:latin typeface="Playfair Display"/>
                <a:ea typeface="Playfair Display"/>
                <a:cs typeface="Playfair Display"/>
                <a:sym typeface="Playfair Display"/>
              </a:rPr>
              <a:t>Virginia Commonwealth University</a:t>
            </a:r>
            <a:endParaRPr sz="1820">
              <a:solidFill>
                <a:schemeClr val="lt1"/>
              </a:solidFill>
              <a:latin typeface="Playfair Display"/>
              <a:ea typeface="Playfair Display"/>
              <a:cs typeface="Playfair Display"/>
              <a:sym typeface="Playfair Display"/>
            </a:endParaRPr>
          </a:p>
        </p:txBody>
      </p:sp>
      <p:pic>
        <p:nvPicPr>
          <p:cNvPr id="69" name="Google Shape;69;p14"/>
          <p:cNvPicPr preferRelativeResize="0"/>
          <p:nvPr/>
        </p:nvPicPr>
        <p:blipFill>
          <a:blip r:embed="rId3">
            <a:alphaModFix/>
          </a:blip>
          <a:stretch>
            <a:fillRect/>
          </a:stretch>
        </p:blipFill>
        <p:spPr>
          <a:xfrm>
            <a:off x="727850" y="1533025"/>
            <a:ext cx="2951801" cy="33087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nvSpPr>
        <p:spPr>
          <a:xfrm>
            <a:off x="411000" y="1742075"/>
            <a:ext cx="8537400" cy="176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2300">
                <a:solidFill>
                  <a:schemeClr val="lt1"/>
                </a:solidFill>
              </a:rPr>
              <a:t>This project was supported, in part by grant number 90DNCE0004-01-00, from the U.S. Administration for Community Living, Department of Health and Human Services, Washington, D.C. 20201.</a:t>
            </a:r>
            <a:endParaRPr sz="26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253200"/>
            <a:ext cx="8520600" cy="1282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Project PEACE? </a:t>
            </a:r>
            <a:endParaRPr/>
          </a:p>
          <a:p>
            <a:pPr indent="0" lvl="0" marL="0" rtl="0" algn="l">
              <a:spcBef>
                <a:spcPts val="0"/>
              </a:spcBef>
              <a:spcAft>
                <a:spcPts val="0"/>
              </a:spcAft>
              <a:buNone/>
            </a:pPr>
            <a:r>
              <a:rPr b="1" lang="en" sz="2600"/>
              <a:t>Promoting Employment After high school through Community Expertise</a:t>
            </a:r>
            <a:endParaRPr/>
          </a:p>
        </p:txBody>
      </p:sp>
      <p:sp>
        <p:nvSpPr>
          <p:cNvPr id="80" name="Google Shape;80;p16"/>
          <p:cNvSpPr/>
          <p:nvPr/>
        </p:nvSpPr>
        <p:spPr>
          <a:xfrm>
            <a:off x="1068900" y="2426875"/>
            <a:ext cx="7006200" cy="17070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6"/>
          <p:cNvSpPr txBox="1"/>
          <p:nvPr/>
        </p:nvSpPr>
        <p:spPr>
          <a:xfrm>
            <a:off x="1068900" y="2479975"/>
            <a:ext cx="7006200" cy="1600800"/>
          </a:xfrm>
          <a:prstGeom prst="rect">
            <a:avLst/>
          </a:prstGeom>
          <a:noFill/>
          <a:ln>
            <a:noFill/>
          </a:ln>
        </p:spPr>
        <p:txBody>
          <a:bodyPr anchorCtr="0" anchor="t" bIns="91425" lIns="91425" spcFirstLastPara="1" rIns="91425" wrap="square" tIns="91425">
            <a:spAutoFit/>
          </a:bodyPr>
          <a:lstStyle/>
          <a:p>
            <a:pPr indent="-374650" lvl="0" marL="457200" rtl="0" algn="l">
              <a:spcBef>
                <a:spcPts val="0"/>
              </a:spcBef>
              <a:spcAft>
                <a:spcPts val="0"/>
              </a:spcAft>
              <a:buClr>
                <a:schemeClr val="accent1"/>
              </a:buClr>
              <a:buSzPts val="2300"/>
              <a:buFont typeface="Playfair Display"/>
              <a:buChar char="●"/>
            </a:pPr>
            <a:r>
              <a:rPr lang="en" sz="2300">
                <a:solidFill>
                  <a:schemeClr val="accent1"/>
                </a:solidFill>
                <a:latin typeface="Playfair Display"/>
                <a:ea typeface="Playfair Display"/>
                <a:cs typeface="Playfair Display"/>
                <a:sym typeface="Playfair Display"/>
              </a:rPr>
              <a:t>Leading our research are people of color and people with disabilities</a:t>
            </a:r>
            <a:endParaRPr sz="2300">
              <a:solidFill>
                <a:schemeClr val="accent1"/>
              </a:solidFill>
              <a:latin typeface="Playfair Display"/>
              <a:ea typeface="Playfair Display"/>
              <a:cs typeface="Playfair Display"/>
              <a:sym typeface="Playfair Display"/>
            </a:endParaRPr>
          </a:p>
          <a:p>
            <a:pPr indent="-374650" lvl="0" marL="457200" rtl="0" algn="l">
              <a:spcBef>
                <a:spcPts val="0"/>
              </a:spcBef>
              <a:spcAft>
                <a:spcPts val="0"/>
              </a:spcAft>
              <a:buClr>
                <a:schemeClr val="accent1"/>
              </a:buClr>
              <a:buSzPts val="2300"/>
              <a:buFont typeface="Playfair Display"/>
              <a:buChar char="●"/>
            </a:pPr>
            <a:r>
              <a:rPr lang="en" sz="2300">
                <a:solidFill>
                  <a:schemeClr val="accent1"/>
                </a:solidFill>
                <a:latin typeface="Playfair Display"/>
                <a:ea typeface="Playfair Display"/>
                <a:cs typeface="Playfair Display"/>
                <a:sym typeface="Playfair Display"/>
              </a:rPr>
              <a:t>Rooting conversations in lived experiences of our community members</a:t>
            </a:r>
            <a:endParaRPr sz="2300">
              <a:solidFill>
                <a:schemeClr val="accent1"/>
              </a:solidFill>
              <a:latin typeface="Playfair Display"/>
              <a:ea typeface="Playfair Display"/>
              <a:cs typeface="Playfair Display"/>
              <a:sym typeface="Playfair Display"/>
            </a:endParaRPr>
          </a:p>
        </p:txBody>
      </p:sp>
      <p:sp>
        <p:nvSpPr>
          <p:cNvPr id="82" name="Google Shape;82;p16"/>
          <p:cNvSpPr txBox="1"/>
          <p:nvPr/>
        </p:nvSpPr>
        <p:spPr>
          <a:xfrm>
            <a:off x="3268200" y="1855050"/>
            <a:ext cx="2607600" cy="45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600">
                <a:solidFill>
                  <a:schemeClr val="accent1"/>
                </a:solidFill>
                <a:latin typeface="Playfair Display"/>
                <a:ea typeface="Playfair Display"/>
                <a:cs typeface="Playfair Display"/>
                <a:sym typeface="Playfair Display"/>
              </a:rPr>
              <a:t>Our Values</a:t>
            </a:r>
            <a:endParaRPr b="1" sz="2600">
              <a:solidFill>
                <a:schemeClr val="accent1"/>
              </a:solidFill>
              <a:latin typeface="Playfair Display"/>
              <a:ea typeface="Playfair Display"/>
              <a:cs typeface="Playfair Display"/>
              <a:sym typeface="Playfair Display"/>
            </a:endParaRPr>
          </a:p>
          <a:p>
            <a:pPr indent="0" lvl="0" marL="0" rtl="0" algn="ctr">
              <a:spcBef>
                <a:spcPts val="0"/>
              </a:spcBef>
              <a:spcAft>
                <a:spcPts val="0"/>
              </a:spcAft>
              <a:buNone/>
            </a:pPr>
            <a:r>
              <a:t/>
            </a:r>
            <a:endParaRPr sz="1900">
              <a:solidFill>
                <a:schemeClr val="accent1"/>
              </a:solidFill>
              <a:latin typeface="Montserrat"/>
              <a:ea typeface="Montserrat"/>
              <a:cs typeface="Montserrat"/>
              <a:sym typeface="Montserrat"/>
            </a:endParaRPr>
          </a:p>
          <a:p>
            <a:pPr indent="0" lvl="0" marL="0" rtl="0" algn="ctr">
              <a:spcBef>
                <a:spcPts val="0"/>
              </a:spcBef>
              <a:spcAft>
                <a:spcPts val="0"/>
              </a:spcAft>
              <a:buNone/>
            </a:pPr>
            <a:r>
              <a:t/>
            </a:r>
            <a:endParaRPr sz="1900">
              <a:solidFill>
                <a:schemeClr val="accent1"/>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Our Approach to Community Collaborations for Employment</a:t>
            </a:r>
            <a:endParaRPr/>
          </a:p>
        </p:txBody>
      </p:sp>
      <p:sp>
        <p:nvSpPr>
          <p:cNvPr id="88" name="Google Shape;88;p17"/>
          <p:cNvSpPr/>
          <p:nvPr/>
        </p:nvSpPr>
        <p:spPr>
          <a:xfrm>
            <a:off x="859650" y="1822225"/>
            <a:ext cx="2836800" cy="26649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lt1"/>
                </a:solidFill>
                <a:latin typeface="Merriweather"/>
                <a:ea typeface="Merriweather"/>
                <a:cs typeface="Merriweather"/>
                <a:sym typeface="Merriweather"/>
              </a:rPr>
              <a:t>Multi-method Research Approach</a:t>
            </a:r>
            <a:endParaRPr sz="2000">
              <a:solidFill>
                <a:schemeClr val="lt1"/>
              </a:solidFill>
              <a:latin typeface="Merriweather"/>
              <a:ea typeface="Merriweather"/>
              <a:cs typeface="Merriweather"/>
              <a:sym typeface="Merriweather"/>
            </a:endParaRPr>
          </a:p>
        </p:txBody>
      </p:sp>
      <p:sp>
        <p:nvSpPr>
          <p:cNvPr id="89" name="Google Shape;89;p17"/>
          <p:cNvSpPr/>
          <p:nvPr/>
        </p:nvSpPr>
        <p:spPr>
          <a:xfrm>
            <a:off x="4937725" y="2478600"/>
            <a:ext cx="2836800" cy="2664900"/>
          </a:xfrm>
          <a:prstGeom prst="ellipse">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900">
                <a:solidFill>
                  <a:schemeClr val="lt1"/>
                </a:solidFill>
                <a:latin typeface="Merriweather"/>
                <a:ea typeface="Merriweather"/>
                <a:cs typeface="Merriweather"/>
                <a:sym typeface="Merriweather"/>
              </a:rPr>
              <a:t>Understanding Community Contexts</a:t>
            </a:r>
            <a:endParaRPr sz="1900">
              <a:solidFill>
                <a:schemeClr val="lt1"/>
              </a:solidFill>
              <a:latin typeface="Merriweather"/>
              <a:ea typeface="Merriweather"/>
              <a:cs typeface="Merriweather"/>
              <a:sym typeface="Merriweathe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Research Methods</a:t>
            </a:r>
            <a:endParaRPr/>
          </a:p>
        </p:txBody>
      </p:sp>
      <p:sp>
        <p:nvSpPr>
          <p:cNvPr id="95" name="Google Shape;95;p18"/>
          <p:cNvSpPr txBox="1"/>
          <p:nvPr/>
        </p:nvSpPr>
        <p:spPr>
          <a:xfrm>
            <a:off x="311700" y="1478850"/>
            <a:ext cx="6648000" cy="2986200"/>
          </a:xfrm>
          <a:prstGeom prst="rect">
            <a:avLst/>
          </a:prstGeom>
          <a:noFill/>
          <a:ln>
            <a:noFill/>
          </a:ln>
        </p:spPr>
        <p:txBody>
          <a:bodyPr anchorCtr="0" anchor="t" bIns="91425" lIns="91425" spcFirstLastPara="1" rIns="91425" wrap="square" tIns="91425">
            <a:spAutoFit/>
          </a:bodyPr>
          <a:lstStyle/>
          <a:p>
            <a:pPr indent="-393700" lvl="0" marL="457200" rtl="0" algn="l">
              <a:spcBef>
                <a:spcPts val="0"/>
              </a:spcBef>
              <a:spcAft>
                <a:spcPts val="0"/>
              </a:spcAft>
              <a:buSzPts val="2600"/>
              <a:buFont typeface="Merriweather"/>
              <a:buAutoNum type="arabicPeriod"/>
            </a:pPr>
            <a:r>
              <a:rPr lang="en" sz="2600">
                <a:latin typeface="Merriweather"/>
                <a:ea typeface="Merriweather"/>
                <a:cs typeface="Merriweather"/>
                <a:sym typeface="Merriweather"/>
              </a:rPr>
              <a:t>Secondary Data Review and Analysis</a:t>
            </a:r>
            <a:endParaRPr sz="2600">
              <a:latin typeface="Merriweather"/>
              <a:ea typeface="Merriweather"/>
              <a:cs typeface="Merriweather"/>
              <a:sym typeface="Merriweather"/>
            </a:endParaRPr>
          </a:p>
          <a:p>
            <a:pPr indent="0" lvl="0" marL="457200" rtl="0" algn="l">
              <a:spcBef>
                <a:spcPts val="0"/>
              </a:spcBef>
              <a:spcAft>
                <a:spcPts val="0"/>
              </a:spcAft>
              <a:buNone/>
            </a:pPr>
            <a:r>
              <a:t/>
            </a:r>
            <a:endParaRPr sz="2600">
              <a:latin typeface="Merriweather"/>
              <a:ea typeface="Merriweather"/>
              <a:cs typeface="Merriweather"/>
              <a:sym typeface="Merriweather"/>
            </a:endParaRPr>
          </a:p>
          <a:p>
            <a:pPr indent="-393700" lvl="0" marL="457200" rtl="0" algn="l">
              <a:spcBef>
                <a:spcPts val="0"/>
              </a:spcBef>
              <a:spcAft>
                <a:spcPts val="0"/>
              </a:spcAft>
              <a:buSzPts val="2600"/>
              <a:buFont typeface="Merriweather"/>
              <a:buAutoNum type="arabicPeriod"/>
            </a:pPr>
            <a:r>
              <a:rPr lang="en" sz="2600">
                <a:latin typeface="Merriweather"/>
                <a:ea typeface="Merriweather"/>
                <a:cs typeface="Merriweather"/>
                <a:sym typeface="Merriweather"/>
              </a:rPr>
              <a:t>Business needs assessment survey</a:t>
            </a:r>
            <a:endParaRPr sz="2600">
              <a:latin typeface="Merriweather"/>
              <a:ea typeface="Merriweather"/>
              <a:cs typeface="Merriweather"/>
              <a:sym typeface="Merriweather"/>
            </a:endParaRPr>
          </a:p>
          <a:p>
            <a:pPr indent="0" lvl="0" marL="457200" rtl="0" algn="l">
              <a:spcBef>
                <a:spcPts val="0"/>
              </a:spcBef>
              <a:spcAft>
                <a:spcPts val="0"/>
              </a:spcAft>
              <a:buNone/>
            </a:pPr>
            <a:r>
              <a:t/>
            </a:r>
            <a:endParaRPr sz="2600">
              <a:latin typeface="Merriweather"/>
              <a:ea typeface="Merriweather"/>
              <a:cs typeface="Merriweather"/>
              <a:sym typeface="Merriweather"/>
            </a:endParaRPr>
          </a:p>
          <a:p>
            <a:pPr indent="-393700" lvl="0" marL="457200" rtl="0" algn="l">
              <a:spcBef>
                <a:spcPts val="0"/>
              </a:spcBef>
              <a:spcAft>
                <a:spcPts val="0"/>
              </a:spcAft>
              <a:buSzPts val="2600"/>
              <a:buFont typeface="Merriweather"/>
              <a:buAutoNum type="arabicPeriod"/>
            </a:pPr>
            <a:r>
              <a:rPr lang="en" sz="2600">
                <a:latin typeface="Merriweather"/>
                <a:ea typeface="Merriweather"/>
                <a:cs typeface="Merriweather"/>
                <a:sym typeface="Merriweather"/>
              </a:rPr>
              <a:t>Community Conversations</a:t>
            </a:r>
            <a:endParaRPr sz="2600">
              <a:latin typeface="Merriweather"/>
              <a:ea typeface="Merriweather"/>
              <a:cs typeface="Merriweather"/>
              <a:sym typeface="Merriweather"/>
            </a:endParaRPr>
          </a:p>
          <a:p>
            <a:pPr indent="0" lvl="0" marL="457200" rtl="0" algn="l">
              <a:spcBef>
                <a:spcPts val="0"/>
              </a:spcBef>
              <a:spcAft>
                <a:spcPts val="0"/>
              </a:spcAft>
              <a:buNone/>
            </a:pPr>
            <a:r>
              <a:t/>
            </a:r>
            <a:endParaRPr sz="2600">
              <a:latin typeface="Merriweather"/>
              <a:ea typeface="Merriweather"/>
              <a:cs typeface="Merriweather"/>
              <a:sym typeface="Merriweather"/>
            </a:endParaRPr>
          </a:p>
          <a:p>
            <a:pPr indent="-393700" lvl="0" marL="457200" rtl="0" algn="l">
              <a:spcBef>
                <a:spcPts val="0"/>
              </a:spcBef>
              <a:spcAft>
                <a:spcPts val="0"/>
              </a:spcAft>
              <a:buSzPts val="2600"/>
              <a:buFont typeface="Merriweather"/>
              <a:buAutoNum type="arabicPeriod"/>
            </a:pPr>
            <a:r>
              <a:rPr lang="en" sz="2600">
                <a:latin typeface="Merriweather"/>
                <a:ea typeface="Merriweather"/>
                <a:cs typeface="Merriweather"/>
                <a:sym typeface="Merriweather"/>
              </a:rPr>
              <a:t>Photovoice</a:t>
            </a:r>
            <a:endParaRPr sz="2600">
              <a:latin typeface="Merriweather"/>
              <a:ea typeface="Merriweather"/>
              <a:cs typeface="Merriweather"/>
              <a:sym typeface="Merriweather"/>
            </a:endParaRPr>
          </a:p>
        </p:txBody>
      </p:sp>
      <p:grpSp>
        <p:nvGrpSpPr>
          <p:cNvPr id="96" name="Google Shape;96;p18"/>
          <p:cNvGrpSpPr/>
          <p:nvPr/>
        </p:nvGrpSpPr>
        <p:grpSpPr>
          <a:xfrm>
            <a:off x="6112658" y="2708453"/>
            <a:ext cx="2626917" cy="2303029"/>
            <a:chOff x="4880567" y="1535870"/>
            <a:chExt cx="356245" cy="317607"/>
          </a:xfrm>
        </p:grpSpPr>
        <p:sp>
          <p:nvSpPr>
            <p:cNvPr id="97" name="Google Shape;97;p18"/>
            <p:cNvSpPr/>
            <p:nvPr/>
          </p:nvSpPr>
          <p:spPr>
            <a:xfrm>
              <a:off x="5103774" y="1535870"/>
              <a:ext cx="100448" cy="128138"/>
            </a:xfrm>
            <a:custGeom>
              <a:rect b="b" l="l" r="r" t="t"/>
              <a:pathLst>
                <a:path extrusionOk="0" h="4026" w="3156">
                  <a:moveTo>
                    <a:pt x="1560" y="334"/>
                  </a:moveTo>
                  <a:cubicBezTo>
                    <a:pt x="2251" y="334"/>
                    <a:pt x="2799" y="882"/>
                    <a:pt x="2799" y="1561"/>
                  </a:cubicBezTo>
                  <a:cubicBezTo>
                    <a:pt x="2799" y="2120"/>
                    <a:pt x="2453" y="2573"/>
                    <a:pt x="1965" y="2739"/>
                  </a:cubicBezTo>
                  <a:lnTo>
                    <a:pt x="2251" y="1608"/>
                  </a:lnTo>
                  <a:cubicBezTo>
                    <a:pt x="2275" y="1513"/>
                    <a:pt x="2215" y="1430"/>
                    <a:pt x="2132" y="1418"/>
                  </a:cubicBezTo>
                  <a:cubicBezTo>
                    <a:pt x="2113" y="1410"/>
                    <a:pt x="2094" y="1407"/>
                    <a:pt x="2076" y="1407"/>
                  </a:cubicBezTo>
                  <a:cubicBezTo>
                    <a:pt x="2006" y="1407"/>
                    <a:pt x="1948" y="1461"/>
                    <a:pt x="1929" y="1537"/>
                  </a:cubicBezTo>
                  <a:lnTo>
                    <a:pt x="1917" y="1584"/>
                  </a:lnTo>
                  <a:lnTo>
                    <a:pt x="1215" y="1584"/>
                  </a:lnTo>
                  <a:lnTo>
                    <a:pt x="1203" y="1537"/>
                  </a:lnTo>
                  <a:cubicBezTo>
                    <a:pt x="1182" y="1453"/>
                    <a:pt x="1106" y="1415"/>
                    <a:pt x="1040" y="1415"/>
                  </a:cubicBezTo>
                  <a:cubicBezTo>
                    <a:pt x="1031" y="1415"/>
                    <a:pt x="1021" y="1416"/>
                    <a:pt x="1013" y="1418"/>
                  </a:cubicBezTo>
                  <a:cubicBezTo>
                    <a:pt x="917" y="1441"/>
                    <a:pt x="882" y="1537"/>
                    <a:pt x="894" y="1608"/>
                  </a:cubicBezTo>
                  <a:lnTo>
                    <a:pt x="1179" y="2739"/>
                  </a:lnTo>
                  <a:cubicBezTo>
                    <a:pt x="679" y="2573"/>
                    <a:pt x="322" y="2120"/>
                    <a:pt x="322" y="1561"/>
                  </a:cubicBezTo>
                  <a:cubicBezTo>
                    <a:pt x="322" y="882"/>
                    <a:pt x="882" y="334"/>
                    <a:pt x="1560" y="334"/>
                  </a:cubicBezTo>
                  <a:close/>
                  <a:moveTo>
                    <a:pt x="1822" y="1906"/>
                  </a:moveTo>
                  <a:lnTo>
                    <a:pt x="1608" y="2799"/>
                  </a:lnTo>
                  <a:lnTo>
                    <a:pt x="1513" y="2799"/>
                  </a:lnTo>
                  <a:lnTo>
                    <a:pt x="1286" y="1906"/>
                  </a:lnTo>
                  <a:close/>
                  <a:moveTo>
                    <a:pt x="1906" y="3096"/>
                  </a:moveTo>
                  <a:lnTo>
                    <a:pt x="1906" y="3501"/>
                  </a:lnTo>
                  <a:lnTo>
                    <a:pt x="1917" y="3501"/>
                  </a:lnTo>
                  <a:lnTo>
                    <a:pt x="1203" y="3513"/>
                  </a:lnTo>
                  <a:cubicBezTo>
                    <a:pt x="1203" y="3513"/>
                    <a:pt x="1191" y="3513"/>
                    <a:pt x="1191" y="3501"/>
                  </a:cubicBezTo>
                  <a:lnTo>
                    <a:pt x="1191" y="3096"/>
                  </a:lnTo>
                  <a:cubicBezTo>
                    <a:pt x="1310" y="3120"/>
                    <a:pt x="1429" y="3144"/>
                    <a:pt x="1548" y="3144"/>
                  </a:cubicBezTo>
                  <a:cubicBezTo>
                    <a:pt x="1667" y="3144"/>
                    <a:pt x="1798" y="3120"/>
                    <a:pt x="1906" y="3096"/>
                  </a:cubicBezTo>
                  <a:close/>
                  <a:moveTo>
                    <a:pt x="1560" y="1"/>
                  </a:moveTo>
                  <a:cubicBezTo>
                    <a:pt x="703" y="1"/>
                    <a:pt x="1" y="703"/>
                    <a:pt x="1" y="1561"/>
                  </a:cubicBezTo>
                  <a:cubicBezTo>
                    <a:pt x="1" y="2180"/>
                    <a:pt x="358" y="2704"/>
                    <a:pt x="882" y="2977"/>
                  </a:cubicBezTo>
                  <a:lnTo>
                    <a:pt x="882" y="3501"/>
                  </a:lnTo>
                  <a:cubicBezTo>
                    <a:pt x="882" y="3692"/>
                    <a:pt x="1024" y="3847"/>
                    <a:pt x="1215" y="3847"/>
                  </a:cubicBezTo>
                  <a:lnTo>
                    <a:pt x="1417" y="3847"/>
                  </a:lnTo>
                  <a:lnTo>
                    <a:pt x="1417" y="3858"/>
                  </a:lnTo>
                  <a:cubicBezTo>
                    <a:pt x="1417" y="3942"/>
                    <a:pt x="1489" y="4025"/>
                    <a:pt x="1572" y="4025"/>
                  </a:cubicBezTo>
                  <a:cubicBezTo>
                    <a:pt x="1667" y="4025"/>
                    <a:pt x="1739" y="3942"/>
                    <a:pt x="1739" y="3858"/>
                  </a:cubicBezTo>
                  <a:lnTo>
                    <a:pt x="1739" y="3847"/>
                  </a:lnTo>
                  <a:lnTo>
                    <a:pt x="1929" y="3847"/>
                  </a:lnTo>
                  <a:cubicBezTo>
                    <a:pt x="2120" y="3847"/>
                    <a:pt x="2275" y="3692"/>
                    <a:pt x="2275" y="3501"/>
                  </a:cubicBezTo>
                  <a:lnTo>
                    <a:pt x="2275" y="2977"/>
                  </a:lnTo>
                  <a:cubicBezTo>
                    <a:pt x="2799" y="2727"/>
                    <a:pt x="3156" y="2192"/>
                    <a:pt x="3156" y="1561"/>
                  </a:cubicBezTo>
                  <a:cubicBezTo>
                    <a:pt x="3120" y="703"/>
                    <a:pt x="2429" y="1"/>
                    <a:pt x="156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8"/>
            <p:cNvSpPr/>
            <p:nvPr/>
          </p:nvSpPr>
          <p:spPr>
            <a:xfrm>
              <a:off x="4880567" y="1552929"/>
              <a:ext cx="200895" cy="300547"/>
            </a:xfrm>
            <a:custGeom>
              <a:rect b="b" l="l" r="r" t="t"/>
              <a:pathLst>
                <a:path extrusionOk="0" h="9443" w="6312">
                  <a:moveTo>
                    <a:pt x="3144" y="310"/>
                  </a:moveTo>
                  <a:cubicBezTo>
                    <a:pt x="3632" y="310"/>
                    <a:pt x="4037" y="632"/>
                    <a:pt x="4037" y="1025"/>
                  </a:cubicBezTo>
                  <a:cubicBezTo>
                    <a:pt x="3751" y="929"/>
                    <a:pt x="3454" y="870"/>
                    <a:pt x="3144" y="870"/>
                  </a:cubicBezTo>
                  <a:cubicBezTo>
                    <a:pt x="2834" y="870"/>
                    <a:pt x="2537" y="929"/>
                    <a:pt x="2251" y="1025"/>
                  </a:cubicBezTo>
                  <a:cubicBezTo>
                    <a:pt x="2251" y="644"/>
                    <a:pt x="2644" y="310"/>
                    <a:pt x="3144" y="310"/>
                  </a:cubicBezTo>
                  <a:close/>
                  <a:moveTo>
                    <a:pt x="3144" y="1191"/>
                  </a:moveTo>
                  <a:cubicBezTo>
                    <a:pt x="4299" y="1191"/>
                    <a:pt x="5251" y="2144"/>
                    <a:pt x="5251" y="3311"/>
                  </a:cubicBezTo>
                  <a:cubicBezTo>
                    <a:pt x="5251" y="3620"/>
                    <a:pt x="5180" y="3918"/>
                    <a:pt x="5061" y="4203"/>
                  </a:cubicBezTo>
                  <a:lnTo>
                    <a:pt x="5061" y="4049"/>
                  </a:lnTo>
                  <a:cubicBezTo>
                    <a:pt x="5061" y="3858"/>
                    <a:pt x="4978" y="3668"/>
                    <a:pt x="4823" y="3525"/>
                  </a:cubicBezTo>
                  <a:cubicBezTo>
                    <a:pt x="4501" y="3251"/>
                    <a:pt x="3751" y="2739"/>
                    <a:pt x="2453" y="2608"/>
                  </a:cubicBezTo>
                  <a:cubicBezTo>
                    <a:pt x="2447" y="2607"/>
                    <a:pt x="2441" y="2607"/>
                    <a:pt x="2435" y="2607"/>
                  </a:cubicBezTo>
                  <a:cubicBezTo>
                    <a:pt x="2360" y="2607"/>
                    <a:pt x="2297" y="2674"/>
                    <a:pt x="2275" y="2751"/>
                  </a:cubicBezTo>
                  <a:cubicBezTo>
                    <a:pt x="2263" y="2846"/>
                    <a:pt x="2334" y="2918"/>
                    <a:pt x="2430" y="2930"/>
                  </a:cubicBezTo>
                  <a:cubicBezTo>
                    <a:pt x="3632" y="3049"/>
                    <a:pt x="4323" y="3513"/>
                    <a:pt x="4620" y="3763"/>
                  </a:cubicBezTo>
                  <a:cubicBezTo>
                    <a:pt x="4692" y="3822"/>
                    <a:pt x="4728" y="3930"/>
                    <a:pt x="4728" y="4037"/>
                  </a:cubicBezTo>
                  <a:lnTo>
                    <a:pt x="4728" y="4346"/>
                  </a:lnTo>
                  <a:cubicBezTo>
                    <a:pt x="4728" y="5227"/>
                    <a:pt x="4025" y="5942"/>
                    <a:pt x="3144" y="5942"/>
                  </a:cubicBezTo>
                  <a:cubicBezTo>
                    <a:pt x="3137" y="5942"/>
                    <a:pt x="3130" y="5942"/>
                    <a:pt x="3122" y="5942"/>
                  </a:cubicBezTo>
                  <a:cubicBezTo>
                    <a:pt x="2251" y="5942"/>
                    <a:pt x="1549" y="5232"/>
                    <a:pt x="1549" y="4358"/>
                  </a:cubicBezTo>
                  <a:lnTo>
                    <a:pt x="1549" y="4227"/>
                  </a:lnTo>
                  <a:cubicBezTo>
                    <a:pt x="1549" y="4168"/>
                    <a:pt x="1584" y="4108"/>
                    <a:pt x="1644" y="4084"/>
                  </a:cubicBezTo>
                  <a:cubicBezTo>
                    <a:pt x="1846" y="3965"/>
                    <a:pt x="2120" y="3739"/>
                    <a:pt x="2239" y="3370"/>
                  </a:cubicBezTo>
                  <a:cubicBezTo>
                    <a:pt x="2263" y="3275"/>
                    <a:pt x="2215" y="3191"/>
                    <a:pt x="2132" y="3156"/>
                  </a:cubicBezTo>
                  <a:cubicBezTo>
                    <a:pt x="2113" y="3151"/>
                    <a:pt x="2094" y="3149"/>
                    <a:pt x="2077" y="3149"/>
                  </a:cubicBezTo>
                  <a:cubicBezTo>
                    <a:pt x="2005" y="3149"/>
                    <a:pt x="1946" y="3187"/>
                    <a:pt x="1918" y="3263"/>
                  </a:cubicBezTo>
                  <a:cubicBezTo>
                    <a:pt x="1834" y="3525"/>
                    <a:pt x="1620" y="3692"/>
                    <a:pt x="1477" y="3787"/>
                  </a:cubicBezTo>
                  <a:cubicBezTo>
                    <a:pt x="1322" y="3870"/>
                    <a:pt x="1215" y="4037"/>
                    <a:pt x="1215" y="4203"/>
                  </a:cubicBezTo>
                  <a:cubicBezTo>
                    <a:pt x="1084" y="3918"/>
                    <a:pt x="1025" y="3620"/>
                    <a:pt x="1025" y="3311"/>
                  </a:cubicBezTo>
                  <a:cubicBezTo>
                    <a:pt x="1025" y="2144"/>
                    <a:pt x="1977" y="1191"/>
                    <a:pt x="3144" y="1191"/>
                  </a:cubicBezTo>
                  <a:close/>
                  <a:moveTo>
                    <a:pt x="3858" y="6144"/>
                  </a:moveTo>
                  <a:lnTo>
                    <a:pt x="3858" y="6537"/>
                  </a:lnTo>
                  <a:cubicBezTo>
                    <a:pt x="3858" y="6740"/>
                    <a:pt x="3977" y="6918"/>
                    <a:pt x="4168" y="7013"/>
                  </a:cubicBezTo>
                  <a:lnTo>
                    <a:pt x="4406" y="7121"/>
                  </a:lnTo>
                  <a:cubicBezTo>
                    <a:pt x="4156" y="7597"/>
                    <a:pt x="3680" y="7894"/>
                    <a:pt x="3144" y="7894"/>
                  </a:cubicBezTo>
                  <a:cubicBezTo>
                    <a:pt x="2608" y="7894"/>
                    <a:pt x="2132" y="7597"/>
                    <a:pt x="1882" y="7121"/>
                  </a:cubicBezTo>
                  <a:lnTo>
                    <a:pt x="2120" y="7013"/>
                  </a:lnTo>
                  <a:cubicBezTo>
                    <a:pt x="2311" y="6918"/>
                    <a:pt x="2430" y="6740"/>
                    <a:pt x="2430" y="6537"/>
                  </a:cubicBezTo>
                  <a:lnTo>
                    <a:pt x="2430" y="6144"/>
                  </a:lnTo>
                  <a:cubicBezTo>
                    <a:pt x="2644" y="6239"/>
                    <a:pt x="2882" y="6287"/>
                    <a:pt x="3144" y="6287"/>
                  </a:cubicBezTo>
                  <a:cubicBezTo>
                    <a:pt x="3394" y="6287"/>
                    <a:pt x="3632" y="6239"/>
                    <a:pt x="3858" y="6144"/>
                  </a:cubicBezTo>
                  <a:close/>
                  <a:moveTo>
                    <a:pt x="3144" y="1"/>
                  </a:moveTo>
                  <a:cubicBezTo>
                    <a:pt x="2465" y="1"/>
                    <a:pt x="1918" y="465"/>
                    <a:pt x="1918" y="1048"/>
                  </a:cubicBezTo>
                  <a:cubicBezTo>
                    <a:pt x="1918" y="1084"/>
                    <a:pt x="1918" y="1144"/>
                    <a:pt x="1930" y="1191"/>
                  </a:cubicBezTo>
                  <a:cubicBezTo>
                    <a:pt x="1191" y="1608"/>
                    <a:pt x="703" y="2418"/>
                    <a:pt x="703" y="3322"/>
                  </a:cubicBezTo>
                  <a:cubicBezTo>
                    <a:pt x="703" y="3918"/>
                    <a:pt x="918" y="4501"/>
                    <a:pt x="1310" y="4942"/>
                  </a:cubicBezTo>
                  <a:cubicBezTo>
                    <a:pt x="1441" y="5370"/>
                    <a:pt x="1727" y="5739"/>
                    <a:pt x="2096" y="5989"/>
                  </a:cubicBezTo>
                  <a:lnTo>
                    <a:pt x="2096" y="6549"/>
                  </a:lnTo>
                  <a:cubicBezTo>
                    <a:pt x="2096" y="6620"/>
                    <a:pt x="2049" y="6680"/>
                    <a:pt x="1989" y="6716"/>
                  </a:cubicBezTo>
                  <a:lnTo>
                    <a:pt x="525" y="7371"/>
                  </a:lnTo>
                  <a:cubicBezTo>
                    <a:pt x="203" y="7501"/>
                    <a:pt x="1" y="7811"/>
                    <a:pt x="1" y="8156"/>
                  </a:cubicBezTo>
                  <a:lnTo>
                    <a:pt x="1" y="9276"/>
                  </a:lnTo>
                  <a:cubicBezTo>
                    <a:pt x="1" y="9359"/>
                    <a:pt x="72" y="9442"/>
                    <a:pt x="167" y="9442"/>
                  </a:cubicBezTo>
                  <a:cubicBezTo>
                    <a:pt x="251" y="9442"/>
                    <a:pt x="322" y="9359"/>
                    <a:pt x="322" y="9276"/>
                  </a:cubicBezTo>
                  <a:lnTo>
                    <a:pt x="322" y="8156"/>
                  </a:lnTo>
                  <a:cubicBezTo>
                    <a:pt x="322" y="7954"/>
                    <a:pt x="441" y="7752"/>
                    <a:pt x="656" y="7668"/>
                  </a:cubicBezTo>
                  <a:lnTo>
                    <a:pt x="1596" y="7251"/>
                  </a:lnTo>
                  <a:cubicBezTo>
                    <a:pt x="1894" y="7847"/>
                    <a:pt x="2489" y="8216"/>
                    <a:pt x="3156" y="8216"/>
                  </a:cubicBezTo>
                  <a:cubicBezTo>
                    <a:pt x="3823" y="8216"/>
                    <a:pt x="4418" y="7847"/>
                    <a:pt x="4716" y="7251"/>
                  </a:cubicBezTo>
                  <a:lnTo>
                    <a:pt x="5656" y="7668"/>
                  </a:lnTo>
                  <a:cubicBezTo>
                    <a:pt x="5847" y="7752"/>
                    <a:pt x="5978" y="7942"/>
                    <a:pt x="5978" y="8156"/>
                  </a:cubicBezTo>
                  <a:lnTo>
                    <a:pt x="5978" y="9276"/>
                  </a:lnTo>
                  <a:cubicBezTo>
                    <a:pt x="5978" y="9359"/>
                    <a:pt x="6061" y="9442"/>
                    <a:pt x="6144" y="9442"/>
                  </a:cubicBezTo>
                  <a:cubicBezTo>
                    <a:pt x="6240" y="9442"/>
                    <a:pt x="6311" y="9359"/>
                    <a:pt x="6311" y="9276"/>
                  </a:cubicBezTo>
                  <a:lnTo>
                    <a:pt x="6311" y="8156"/>
                  </a:lnTo>
                  <a:cubicBezTo>
                    <a:pt x="6287" y="7811"/>
                    <a:pt x="6073" y="7501"/>
                    <a:pt x="5763" y="7371"/>
                  </a:cubicBezTo>
                  <a:lnTo>
                    <a:pt x="4287" y="6716"/>
                  </a:lnTo>
                  <a:cubicBezTo>
                    <a:pt x="4216" y="6680"/>
                    <a:pt x="4180" y="6609"/>
                    <a:pt x="4180" y="6549"/>
                  </a:cubicBezTo>
                  <a:lnTo>
                    <a:pt x="4180" y="5989"/>
                  </a:lnTo>
                  <a:cubicBezTo>
                    <a:pt x="4549" y="5739"/>
                    <a:pt x="4835" y="5370"/>
                    <a:pt x="4966" y="4942"/>
                  </a:cubicBezTo>
                  <a:cubicBezTo>
                    <a:pt x="5359" y="4501"/>
                    <a:pt x="5585" y="3918"/>
                    <a:pt x="5585" y="3322"/>
                  </a:cubicBezTo>
                  <a:cubicBezTo>
                    <a:pt x="5585" y="2418"/>
                    <a:pt x="5073" y="1608"/>
                    <a:pt x="4347" y="1191"/>
                  </a:cubicBezTo>
                  <a:cubicBezTo>
                    <a:pt x="4358" y="1144"/>
                    <a:pt x="4358" y="1084"/>
                    <a:pt x="4358" y="1048"/>
                  </a:cubicBezTo>
                  <a:cubicBezTo>
                    <a:pt x="4358" y="465"/>
                    <a:pt x="3811" y="1"/>
                    <a:pt x="31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8"/>
            <p:cNvSpPr/>
            <p:nvPr/>
          </p:nvSpPr>
          <p:spPr>
            <a:xfrm>
              <a:off x="4919620" y="1820471"/>
              <a:ext cx="10248" cy="33005"/>
            </a:xfrm>
            <a:custGeom>
              <a:rect b="b" l="l" r="r" t="t"/>
              <a:pathLst>
                <a:path extrusionOk="0" h="1037" w="322">
                  <a:moveTo>
                    <a:pt x="155" y="0"/>
                  </a:moveTo>
                  <a:cubicBezTo>
                    <a:pt x="72" y="0"/>
                    <a:pt x="0" y="84"/>
                    <a:pt x="0" y="167"/>
                  </a:cubicBezTo>
                  <a:lnTo>
                    <a:pt x="0" y="870"/>
                  </a:lnTo>
                  <a:cubicBezTo>
                    <a:pt x="0" y="953"/>
                    <a:pt x="72" y="1036"/>
                    <a:pt x="155" y="1036"/>
                  </a:cubicBezTo>
                  <a:cubicBezTo>
                    <a:pt x="250" y="1036"/>
                    <a:pt x="322" y="953"/>
                    <a:pt x="322" y="870"/>
                  </a:cubicBezTo>
                  <a:lnTo>
                    <a:pt x="322" y="167"/>
                  </a:lnTo>
                  <a:cubicBezTo>
                    <a:pt x="322" y="84"/>
                    <a:pt x="250" y="0"/>
                    <a:pt x="15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8"/>
            <p:cNvSpPr/>
            <p:nvPr/>
          </p:nvSpPr>
          <p:spPr>
            <a:xfrm>
              <a:off x="5031398" y="1820471"/>
              <a:ext cx="10248" cy="33005"/>
            </a:xfrm>
            <a:custGeom>
              <a:rect b="b" l="l" r="r" t="t"/>
              <a:pathLst>
                <a:path extrusionOk="0" h="1037" w="322">
                  <a:moveTo>
                    <a:pt x="155" y="0"/>
                  </a:moveTo>
                  <a:cubicBezTo>
                    <a:pt x="72" y="0"/>
                    <a:pt x="0" y="84"/>
                    <a:pt x="0" y="167"/>
                  </a:cubicBezTo>
                  <a:lnTo>
                    <a:pt x="0" y="870"/>
                  </a:lnTo>
                  <a:cubicBezTo>
                    <a:pt x="0" y="953"/>
                    <a:pt x="72" y="1036"/>
                    <a:pt x="155" y="1036"/>
                  </a:cubicBezTo>
                  <a:cubicBezTo>
                    <a:pt x="250" y="1036"/>
                    <a:pt x="322" y="953"/>
                    <a:pt x="322" y="870"/>
                  </a:cubicBezTo>
                  <a:lnTo>
                    <a:pt x="322" y="167"/>
                  </a:lnTo>
                  <a:cubicBezTo>
                    <a:pt x="322" y="84"/>
                    <a:pt x="250" y="0"/>
                    <a:pt x="15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8"/>
            <p:cNvSpPr/>
            <p:nvPr/>
          </p:nvSpPr>
          <p:spPr>
            <a:xfrm>
              <a:off x="5070418" y="1552547"/>
              <a:ext cx="166394" cy="173969"/>
            </a:xfrm>
            <a:custGeom>
              <a:rect b="b" l="l" r="r" t="t"/>
              <a:pathLst>
                <a:path extrusionOk="0" h="5466" w="5228">
                  <a:moveTo>
                    <a:pt x="691" y="1"/>
                  </a:moveTo>
                  <a:cubicBezTo>
                    <a:pt x="298" y="1"/>
                    <a:pt x="1" y="310"/>
                    <a:pt x="1" y="679"/>
                  </a:cubicBezTo>
                  <a:lnTo>
                    <a:pt x="1" y="3501"/>
                  </a:lnTo>
                  <a:cubicBezTo>
                    <a:pt x="1" y="3882"/>
                    <a:pt x="322" y="4180"/>
                    <a:pt x="691" y="4180"/>
                  </a:cubicBezTo>
                  <a:lnTo>
                    <a:pt x="1001" y="4180"/>
                  </a:lnTo>
                  <a:lnTo>
                    <a:pt x="763" y="5144"/>
                  </a:lnTo>
                  <a:cubicBezTo>
                    <a:pt x="739" y="5251"/>
                    <a:pt x="775" y="5358"/>
                    <a:pt x="870" y="5418"/>
                  </a:cubicBezTo>
                  <a:cubicBezTo>
                    <a:pt x="918" y="5442"/>
                    <a:pt x="953" y="5466"/>
                    <a:pt x="1001" y="5466"/>
                  </a:cubicBezTo>
                  <a:cubicBezTo>
                    <a:pt x="1049" y="5466"/>
                    <a:pt x="1108" y="5442"/>
                    <a:pt x="1156" y="5418"/>
                  </a:cubicBezTo>
                  <a:lnTo>
                    <a:pt x="2846" y="4180"/>
                  </a:lnTo>
                  <a:lnTo>
                    <a:pt x="4549" y="4180"/>
                  </a:lnTo>
                  <a:cubicBezTo>
                    <a:pt x="4930" y="4180"/>
                    <a:pt x="5228" y="3870"/>
                    <a:pt x="5228" y="3501"/>
                  </a:cubicBezTo>
                  <a:lnTo>
                    <a:pt x="5228" y="679"/>
                  </a:lnTo>
                  <a:cubicBezTo>
                    <a:pt x="5228" y="310"/>
                    <a:pt x="4918" y="1"/>
                    <a:pt x="4549" y="1"/>
                  </a:cubicBezTo>
                  <a:cubicBezTo>
                    <a:pt x="4454" y="1"/>
                    <a:pt x="4382" y="72"/>
                    <a:pt x="4382" y="167"/>
                  </a:cubicBezTo>
                  <a:cubicBezTo>
                    <a:pt x="4382" y="251"/>
                    <a:pt x="4454" y="322"/>
                    <a:pt x="4549" y="322"/>
                  </a:cubicBezTo>
                  <a:cubicBezTo>
                    <a:pt x="4739" y="322"/>
                    <a:pt x="4906" y="489"/>
                    <a:pt x="4906" y="679"/>
                  </a:cubicBezTo>
                  <a:lnTo>
                    <a:pt x="4906" y="3489"/>
                  </a:lnTo>
                  <a:cubicBezTo>
                    <a:pt x="4906" y="3692"/>
                    <a:pt x="4739" y="3846"/>
                    <a:pt x="4549" y="3846"/>
                  </a:cubicBezTo>
                  <a:lnTo>
                    <a:pt x="2787" y="3846"/>
                  </a:lnTo>
                  <a:cubicBezTo>
                    <a:pt x="2763" y="3846"/>
                    <a:pt x="2715" y="3870"/>
                    <a:pt x="2704" y="3882"/>
                  </a:cubicBezTo>
                  <a:lnTo>
                    <a:pt x="1132" y="5013"/>
                  </a:lnTo>
                  <a:lnTo>
                    <a:pt x="1370" y="4049"/>
                  </a:lnTo>
                  <a:cubicBezTo>
                    <a:pt x="1394" y="4001"/>
                    <a:pt x="1370" y="3942"/>
                    <a:pt x="1346" y="3918"/>
                  </a:cubicBezTo>
                  <a:cubicBezTo>
                    <a:pt x="1310" y="3870"/>
                    <a:pt x="1275" y="3858"/>
                    <a:pt x="1215" y="3858"/>
                  </a:cubicBezTo>
                  <a:lnTo>
                    <a:pt x="691" y="3858"/>
                  </a:lnTo>
                  <a:cubicBezTo>
                    <a:pt x="501" y="3858"/>
                    <a:pt x="334" y="3692"/>
                    <a:pt x="334" y="3501"/>
                  </a:cubicBezTo>
                  <a:lnTo>
                    <a:pt x="334" y="679"/>
                  </a:lnTo>
                  <a:cubicBezTo>
                    <a:pt x="334" y="489"/>
                    <a:pt x="489" y="322"/>
                    <a:pt x="691" y="322"/>
                  </a:cubicBezTo>
                  <a:cubicBezTo>
                    <a:pt x="775" y="322"/>
                    <a:pt x="846" y="251"/>
                    <a:pt x="846" y="167"/>
                  </a:cubicBezTo>
                  <a:cubicBezTo>
                    <a:pt x="846" y="72"/>
                    <a:pt x="775" y="1"/>
                    <a:pt x="6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9"/>
          <p:cNvSpPr txBox="1"/>
          <p:nvPr>
            <p:ph type="title"/>
          </p:nvPr>
        </p:nvSpPr>
        <p:spPr>
          <a:xfrm>
            <a:off x="311700" y="124250"/>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Secondar</a:t>
            </a:r>
            <a:r>
              <a:rPr lang="en"/>
              <a:t>y Dat</a:t>
            </a:r>
            <a:r>
              <a:rPr lang="en"/>
              <a:t>a Review &amp; Analysis</a:t>
            </a:r>
            <a:endParaRPr/>
          </a:p>
        </p:txBody>
      </p:sp>
      <p:sp>
        <p:nvSpPr>
          <p:cNvPr id="107" name="Google Shape;107;p19"/>
          <p:cNvSpPr txBox="1"/>
          <p:nvPr/>
        </p:nvSpPr>
        <p:spPr>
          <a:xfrm>
            <a:off x="254375" y="1618999"/>
            <a:ext cx="3262500" cy="9312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2900">
                <a:solidFill>
                  <a:schemeClr val="accent1"/>
                </a:solidFill>
                <a:latin typeface="Merriweather"/>
                <a:ea typeface="Merriweather"/>
                <a:cs typeface="Merriweather"/>
                <a:sym typeface="Merriweather"/>
              </a:rPr>
              <a:t>Strategies for finding sources</a:t>
            </a:r>
            <a:endParaRPr sz="2900">
              <a:solidFill>
                <a:schemeClr val="accent1"/>
              </a:solidFill>
              <a:latin typeface="Merriweather"/>
              <a:ea typeface="Merriweather"/>
              <a:cs typeface="Merriweather"/>
              <a:sym typeface="Merriweather"/>
            </a:endParaRPr>
          </a:p>
        </p:txBody>
      </p:sp>
      <p:sp>
        <p:nvSpPr>
          <p:cNvPr id="108" name="Google Shape;108;p19"/>
          <p:cNvSpPr/>
          <p:nvPr/>
        </p:nvSpPr>
        <p:spPr>
          <a:xfrm>
            <a:off x="4771000" y="1118950"/>
            <a:ext cx="3868500" cy="1282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Montserrat"/>
                <a:ea typeface="Montserrat"/>
                <a:cs typeface="Montserrat"/>
                <a:sym typeface="Montserrat"/>
              </a:rPr>
              <a:t>1.</a:t>
            </a:r>
            <a:r>
              <a:rPr b="1" lang="en" sz="1800">
                <a:solidFill>
                  <a:schemeClr val="lt1"/>
                </a:solidFill>
                <a:latin typeface="Montserrat"/>
                <a:ea typeface="Montserrat"/>
                <a:cs typeface="Montserrat"/>
                <a:sym typeface="Montserrat"/>
              </a:rPr>
              <a:t> Reach out to research and community partners for documents, reports, and papers</a:t>
            </a:r>
            <a:endParaRPr b="1" sz="1800">
              <a:solidFill>
                <a:schemeClr val="lt1"/>
              </a:solidFill>
              <a:latin typeface="Montserrat"/>
              <a:ea typeface="Montserrat"/>
              <a:cs typeface="Montserrat"/>
              <a:sym typeface="Montserrat"/>
            </a:endParaRPr>
          </a:p>
        </p:txBody>
      </p:sp>
      <p:sp>
        <p:nvSpPr>
          <p:cNvPr id="109" name="Google Shape;109;p19"/>
          <p:cNvSpPr/>
          <p:nvPr/>
        </p:nvSpPr>
        <p:spPr>
          <a:xfrm>
            <a:off x="4771000" y="3258375"/>
            <a:ext cx="3868500" cy="1282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Montserrat"/>
                <a:ea typeface="Montserrat"/>
                <a:cs typeface="Montserrat"/>
                <a:sym typeface="Montserrat"/>
              </a:rPr>
              <a:t>2</a:t>
            </a:r>
            <a:r>
              <a:rPr b="1" lang="en" sz="1800">
                <a:solidFill>
                  <a:schemeClr val="lt1"/>
                </a:solidFill>
                <a:latin typeface="Montserrat"/>
                <a:ea typeface="Montserrat"/>
                <a:cs typeface="Montserrat"/>
                <a:sym typeface="Montserrat"/>
              </a:rPr>
              <a:t>. Look in unexpected places (school division websites, appendices in other reports, ect…)</a:t>
            </a:r>
            <a:endParaRPr b="1" sz="1800">
              <a:solidFill>
                <a:schemeClr val="lt1"/>
              </a:solidFill>
              <a:latin typeface="Montserrat"/>
              <a:ea typeface="Montserrat"/>
              <a:cs typeface="Montserrat"/>
              <a:sym typeface="Montserrat"/>
            </a:endParaRPr>
          </a:p>
        </p:txBody>
      </p:sp>
      <p:pic>
        <p:nvPicPr>
          <p:cNvPr id="110" name="Google Shape;110;p19"/>
          <p:cNvPicPr preferRelativeResize="0"/>
          <p:nvPr/>
        </p:nvPicPr>
        <p:blipFill>
          <a:blip r:embed="rId3">
            <a:alphaModFix/>
          </a:blip>
          <a:stretch>
            <a:fillRect/>
          </a:stretch>
        </p:blipFill>
        <p:spPr>
          <a:xfrm>
            <a:off x="447575" y="2865450"/>
            <a:ext cx="2709824" cy="20683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0"/>
          <p:cNvSpPr txBox="1"/>
          <p:nvPr>
            <p:ph type="title"/>
          </p:nvPr>
        </p:nvSpPr>
        <p:spPr>
          <a:xfrm>
            <a:off x="130500" y="167200"/>
            <a:ext cx="8883000" cy="4675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Community Conversations</a:t>
            </a:r>
            <a:endParaRPr/>
          </a:p>
          <a:p>
            <a:pPr indent="0" lvl="0" marL="0" rtl="0" algn="l">
              <a:spcBef>
                <a:spcPts val="0"/>
              </a:spcBef>
              <a:spcAft>
                <a:spcPts val="0"/>
              </a:spcAft>
              <a:buNone/>
            </a:pPr>
            <a:r>
              <a:t/>
            </a:r>
            <a:endParaRPr/>
          </a:p>
          <a:p>
            <a:pPr indent="-400050" lvl="0" marL="457200" rtl="0" algn="l">
              <a:spcBef>
                <a:spcPts val="0"/>
              </a:spcBef>
              <a:spcAft>
                <a:spcPts val="0"/>
              </a:spcAft>
              <a:buSzPts val="2700"/>
              <a:buChar char="●"/>
            </a:pPr>
            <a:r>
              <a:rPr lang="en" sz="2700"/>
              <a:t>Method</a:t>
            </a:r>
            <a:endParaRPr sz="2700"/>
          </a:p>
          <a:p>
            <a:pPr indent="-400050" lvl="1" marL="914400" rtl="0" algn="l">
              <a:spcBef>
                <a:spcPts val="0"/>
              </a:spcBef>
              <a:spcAft>
                <a:spcPts val="0"/>
              </a:spcAft>
              <a:buSzPts val="2700"/>
              <a:buChar char="○"/>
            </a:pPr>
            <a:r>
              <a:rPr lang="en" sz="2700"/>
              <a:t>Recruitment</a:t>
            </a:r>
            <a:endParaRPr sz="2700"/>
          </a:p>
          <a:p>
            <a:pPr indent="-400050" lvl="2" marL="1371600" rtl="0" algn="l">
              <a:spcBef>
                <a:spcPts val="0"/>
              </a:spcBef>
              <a:spcAft>
                <a:spcPts val="0"/>
              </a:spcAft>
              <a:buSzPts val="2700"/>
              <a:buChar char="■"/>
            </a:pPr>
            <a:r>
              <a:rPr lang="en" sz="2700"/>
              <a:t>Who do you invite?</a:t>
            </a:r>
            <a:endParaRPr sz="2700"/>
          </a:p>
          <a:p>
            <a:pPr indent="-400050" lvl="1" marL="914400" rtl="0" algn="l">
              <a:spcBef>
                <a:spcPts val="0"/>
              </a:spcBef>
              <a:spcAft>
                <a:spcPts val="0"/>
              </a:spcAft>
              <a:buSzPts val="2700"/>
              <a:buChar char="○"/>
            </a:pPr>
            <a:r>
              <a:rPr lang="en" sz="2700"/>
              <a:t>Session structure</a:t>
            </a:r>
            <a:endParaRPr sz="2700"/>
          </a:p>
          <a:p>
            <a:pPr indent="-400050" lvl="2" marL="1371600" rtl="0" algn="l">
              <a:spcBef>
                <a:spcPts val="0"/>
              </a:spcBef>
              <a:spcAft>
                <a:spcPts val="0"/>
              </a:spcAft>
              <a:buSzPts val="2700"/>
              <a:buChar char="■"/>
            </a:pPr>
            <a:r>
              <a:rPr lang="en" sz="2700"/>
              <a:t>2 breakout sessions, whole group harvest</a:t>
            </a:r>
            <a:endParaRPr sz="2700"/>
          </a:p>
          <a:p>
            <a:pPr indent="0" lvl="0" marL="0" rtl="0" algn="l">
              <a:spcBef>
                <a:spcPts val="0"/>
              </a:spcBef>
              <a:spcAft>
                <a:spcPts val="0"/>
              </a:spcAft>
              <a:buNone/>
            </a:pPr>
            <a:r>
              <a:t/>
            </a:r>
            <a:endParaRPr sz="2700"/>
          </a:p>
          <a:p>
            <a:pPr indent="0" lvl="0" marL="0" rtl="0" algn="l">
              <a:spcBef>
                <a:spcPts val="0"/>
              </a:spcBef>
              <a:spcAft>
                <a:spcPts val="0"/>
              </a:spcAft>
              <a:buNone/>
            </a:pPr>
            <a:r>
              <a:t/>
            </a:r>
            <a:endParaRPr sz="27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1"/>
          <p:cNvSpPr txBox="1"/>
          <p:nvPr/>
        </p:nvSpPr>
        <p:spPr>
          <a:xfrm>
            <a:off x="2478625" y="1879050"/>
            <a:ext cx="6504600" cy="138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i="1" lang="en" sz="2600">
                <a:solidFill>
                  <a:srgbClr val="FFFFFF"/>
                </a:solidFill>
                <a:latin typeface="Playfair Display"/>
                <a:ea typeface="Playfair Display"/>
                <a:cs typeface="Playfair Display"/>
                <a:sym typeface="Playfair Display"/>
              </a:rPr>
              <a:t>“I really enjoyed this morning, how we opened up the session with individuals telling their story”</a:t>
            </a:r>
            <a:endParaRPr b="1" i="1" sz="4500">
              <a:solidFill>
                <a:srgbClr val="FFFFFF"/>
              </a:solidFill>
              <a:latin typeface="Playfair Display"/>
              <a:ea typeface="Playfair Display"/>
              <a:cs typeface="Playfair Display"/>
              <a:sym typeface="Playfair Displa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2"/>
          <p:cNvSpPr txBox="1"/>
          <p:nvPr>
            <p:ph type="title"/>
          </p:nvPr>
        </p:nvSpPr>
        <p:spPr>
          <a:xfrm>
            <a:off x="311700" y="138550"/>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Community Conversations: Preliminary Results </a:t>
            </a:r>
            <a:endParaRPr/>
          </a:p>
        </p:txBody>
      </p:sp>
      <p:sp>
        <p:nvSpPr>
          <p:cNvPr id="126" name="Google Shape;126;p22"/>
          <p:cNvSpPr/>
          <p:nvPr/>
        </p:nvSpPr>
        <p:spPr>
          <a:xfrm>
            <a:off x="462688" y="1539288"/>
            <a:ext cx="3460500" cy="471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Barriers to Employment </a:t>
            </a:r>
            <a:endParaRPr b="1" sz="1800">
              <a:solidFill>
                <a:schemeClr val="lt1"/>
              </a:solidFill>
              <a:latin typeface="Montserrat"/>
              <a:ea typeface="Montserrat"/>
              <a:cs typeface="Montserrat"/>
              <a:sym typeface="Montserrat"/>
            </a:endParaRPr>
          </a:p>
        </p:txBody>
      </p:sp>
      <p:sp>
        <p:nvSpPr>
          <p:cNvPr id="127" name="Google Shape;127;p22"/>
          <p:cNvSpPr/>
          <p:nvPr/>
        </p:nvSpPr>
        <p:spPr>
          <a:xfrm>
            <a:off x="4669183" y="1504250"/>
            <a:ext cx="3834300" cy="471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Solutions for Employment</a:t>
            </a:r>
            <a:endParaRPr b="1" sz="1800">
              <a:solidFill>
                <a:schemeClr val="lt1"/>
              </a:solidFill>
              <a:latin typeface="Montserrat"/>
              <a:ea typeface="Montserrat"/>
              <a:cs typeface="Montserrat"/>
              <a:sym typeface="Montserrat"/>
            </a:endParaRPr>
          </a:p>
        </p:txBody>
      </p:sp>
      <p:sp>
        <p:nvSpPr>
          <p:cNvPr id="128" name="Google Shape;128;p22"/>
          <p:cNvSpPr/>
          <p:nvPr/>
        </p:nvSpPr>
        <p:spPr>
          <a:xfrm>
            <a:off x="1198287" y="2420655"/>
            <a:ext cx="1989300" cy="471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Accessibility</a:t>
            </a:r>
            <a:endParaRPr b="1" sz="1800">
              <a:solidFill>
                <a:schemeClr val="lt1"/>
              </a:solidFill>
              <a:latin typeface="Montserrat"/>
              <a:ea typeface="Montserrat"/>
              <a:cs typeface="Montserrat"/>
              <a:sym typeface="Montserrat"/>
            </a:endParaRPr>
          </a:p>
        </p:txBody>
      </p:sp>
      <p:sp>
        <p:nvSpPr>
          <p:cNvPr id="129" name="Google Shape;129;p22"/>
          <p:cNvSpPr/>
          <p:nvPr/>
        </p:nvSpPr>
        <p:spPr>
          <a:xfrm>
            <a:off x="577499" y="4084759"/>
            <a:ext cx="3230700" cy="611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Attitudes/Mindsets</a:t>
            </a:r>
            <a:endParaRPr b="1" sz="1800">
              <a:solidFill>
                <a:schemeClr val="lt1"/>
              </a:solidFill>
              <a:latin typeface="Montserrat"/>
              <a:ea typeface="Montserrat"/>
              <a:cs typeface="Montserrat"/>
              <a:sym typeface="Montserrat"/>
            </a:endParaRPr>
          </a:p>
        </p:txBody>
      </p:sp>
      <p:sp>
        <p:nvSpPr>
          <p:cNvPr id="130" name="Google Shape;130;p22"/>
          <p:cNvSpPr/>
          <p:nvPr/>
        </p:nvSpPr>
        <p:spPr>
          <a:xfrm>
            <a:off x="5002417" y="2158190"/>
            <a:ext cx="3167700" cy="741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Changing attitudes/mindsets</a:t>
            </a:r>
            <a:endParaRPr b="1" sz="1800">
              <a:solidFill>
                <a:schemeClr val="lt1"/>
              </a:solidFill>
              <a:latin typeface="Montserrat"/>
              <a:ea typeface="Montserrat"/>
              <a:cs typeface="Montserrat"/>
              <a:sym typeface="Montserrat"/>
            </a:endParaRPr>
          </a:p>
        </p:txBody>
      </p:sp>
      <p:sp>
        <p:nvSpPr>
          <p:cNvPr id="131" name="Google Shape;131;p22"/>
          <p:cNvSpPr/>
          <p:nvPr/>
        </p:nvSpPr>
        <p:spPr>
          <a:xfrm>
            <a:off x="755317" y="3182753"/>
            <a:ext cx="2875200" cy="611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Lack of Resources</a:t>
            </a:r>
            <a:endParaRPr b="1" sz="1800">
              <a:solidFill>
                <a:schemeClr val="lt1"/>
              </a:solidFill>
              <a:latin typeface="Montserrat"/>
              <a:ea typeface="Montserrat"/>
              <a:cs typeface="Montserrat"/>
              <a:sym typeface="Montserrat"/>
            </a:endParaRPr>
          </a:p>
        </p:txBody>
      </p:sp>
      <p:sp>
        <p:nvSpPr>
          <p:cNvPr id="132" name="Google Shape;132;p22"/>
          <p:cNvSpPr/>
          <p:nvPr/>
        </p:nvSpPr>
        <p:spPr>
          <a:xfrm>
            <a:off x="6692010" y="4295230"/>
            <a:ext cx="1989300" cy="611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Supporting Educators</a:t>
            </a:r>
            <a:endParaRPr b="1" sz="1800">
              <a:solidFill>
                <a:schemeClr val="lt1"/>
              </a:solidFill>
              <a:latin typeface="Montserrat"/>
              <a:ea typeface="Montserrat"/>
              <a:cs typeface="Montserrat"/>
              <a:sym typeface="Montserrat"/>
            </a:endParaRPr>
          </a:p>
        </p:txBody>
      </p:sp>
      <p:sp>
        <p:nvSpPr>
          <p:cNvPr id="133" name="Google Shape;133;p22"/>
          <p:cNvSpPr/>
          <p:nvPr/>
        </p:nvSpPr>
        <p:spPr>
          <a:xfrm>
            <a:off x="6692010" y="3117548"/>
            <a:ext cx="1989300" cy="741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Supporting Employers</a:t>
            </a:r>
            <a:endParaRPr b="1" sz="1800">
              <a:solidFill>
                <a:schemeClr val="lt1"/>
              </a:solidFill>
              <a:latin typeface="Montserrat"/>
              <a:ea typeface="Montserrat"/>
              <a:cs typeface="Montserrat"/>
              <a:sym typeface="Montserrat"/>
            </a:endParaRPr>
          </a:p>
        </p:txBody>
      </p:sp>
      <p:sp>
        <p:nvSpPr>
          <p:cNvPr id="134" name="Google Shape;134;p22"/>
          <p:cNvSpPr/>
          <p:nvPr/>
        </p:nvSpPr>
        <p:spPr>
          <a:xfrm>
            <a:off x="4410156" y="3182753"/>
            <a:ext cx="1989300" cy="611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Supporting Youth</a:t>
            </a:r>
            <a:endParaRPr b="1" sz="1800">
              <a:solidFill>
                <a:schemeClr val="lt1"/>
              </a:solidFill>
              <a:latin typeface="Montserrat"/>
              <a:ea typeface="Montserrat"/>
              <a:cs typeface="Montserrat"/>
              <a:sym typeface="Montserrat"/>
            </a:endParaRPr>
          </a:p>
        </p:txBody>
      </p:sp>
      <p:sp>
        <p:nvSpPr>
          <p:cNvPr id="135" name="Google Shape;135;p22"/>
          <p:cNvSpPr/>
          <p:nvPr/>
        </p:nvSpPr>
        <p:spPr>
          <a:xfrm>
            <a:off x="4240739" y="4230025"/>
            <a:ext cx="2328000" cy="741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Montserrat"/>
                <a:ea typeface="Montserrat"/>
                <a:cs typeface="Montserrat"/>
                <a:sym typeface="Montserrat"/>
              </a:rPr>
              <a:t>Using Technology</a:t>
            </a:r>
            <a:endParaRPr b="1" sz="1800">
              <a:solidFill>
                <a:schemeClr val="lt1"/>
              </a:solidFill>
              <a:latin typeface="Montserrat"/>
              <a:ea typeface="Montserrat"/>
              <a:cs typeface="Montserrat"/>
              <a:sym typeface="Montserrat"/>
            </a:endParaRPr>
          </a:p>
        </p:txBody>
      </p:sp>
      <p:sp>
        <p:nvSpPr>
          <p:cNvPr id="136" name="Google Shape;136;p22"/>
          <p:cNvSpPr/>
          <p:nvPr/>
        </p:nvSpPr>
        <p:spPr>
          <a:xfrm>
            <a:off x="387250" y="1336325"/>
            <a:ext cx="3611400" cy="3706500"/>
          </a:xfrm>
          <a:prstGeom prst="rect">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2"/>
          <p:cNvSpPr/>
          <p:nvPr/>
        </p:nvSpPr>
        <p:spPr>
          <a:xfrm>
            <a:off x="4145575" y="1336325"/>
            <a:ext cx="4785000" cy="3706500"/>
          </a:xfrm>
          <a:prstGeom prst="rect">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3"/>
          <p:cNvSpPr txBox="1"/>
          <p:nvPr>
            <p:ph type="title"/>
          </p:nvPr>
        </p:nvSpPr>
        <p:spPr>
          <a:xfrm>
            <a:off x="311700" y="539725"/>
            <a:ext cx="8520600" cy="763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Subcodes</a:t>
            </a:r>
            <a:endParaRPr/>
          </a:p>
        </p:txBody>
      </p:sp>
      <p:sp>
        <p:nvSpPr>
          <p:cNvPr id="143" name="Google Shape;143;p23"/>
          <p:cNvSpPr/>
          <p:nvPr/>
        </p:nvSpPr>
        <p:spPr>
          <a:xfrm>
            <a:off x="3321333" y="1781100"/>
            <a:ext cx="2501400" cy="88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Montserrat"/>
                <a:ea typeface="Montserrat"/>
                <a:cs typeface="Montserrat"/>
                <a:sym typeface="Montserrat"/>
              </a:rPr>
              <a:t>Supporting Employers</a:t>
            </a:r>
            <a:endParaRPr sz="1800">
              <a:solidFill>
                <a:schemeClr val="lt1"/>
              </a:solidFill>
              <a:latin typeface="Montserrat"/>
              <a:ea typeface="Montserrat"/>
              <a:cs typeface="Montserrat"/>
              <a:sym typeface="Montserrat"/>
            </a:endParaRPr>
          </a:p>
        </p:txBody>
      </p:sp>
      <p:sp>
        <p:nvSpPr>
          <p:cNvPr id="144" name="Google Shape;144;p23"/>
          <p:cNvSpPr/>
          <p:nvPr/>
        </p:nvSpPr>
        <p:spPr>
          <a:xfrm>
            <a:off x="126938" y="3209768"/>
            <a:ext cx="2840700" cy="987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Montserrat"/>
                <a:ea typeface="Montserrat"/>
                <a:cs typeface="Montserrat"/>
                <a:sym typeface="Montserrat"/>
              </a:rPr>
              <a:t>Education</a:t>
            </a:r>
            <a:endParaRPr sz="1800">
              <a:solidFill>
                <a:schemeClr val="lt1"/>
              </a:solidFill>
              <a:latin typeface="Montserrat"/>
              <a:ea typeface="Montserrat"/>
              <a:cs typeface="Montserrat"/>
              <a:sym typeface="Montserrat"/>
            </a:endParaRPr>
          </a:p>
        </p:txBody>
      </p:sp>
      <p:sp>
        <p:nvSpPr>
          <p:cNvPr id="145" name="Google Shape;145;p23"/>
          <p:cNvSpPr/>
          <p:nvPr/>
        </p:nvSpPr>
        <p:spPr>
          <a:xfrm>
            <a:off x="3151646" y="3209768"/>
            <a:ext cx="2840700" cy="987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Montserrat"/>
                <a:ea typeface="Montserrat"/>
                <a:cs typeface="Montserrat"/>
                <a:sym typeface="Montserrat"/>
              </a:rPr>
              <a:t>Partnerships/</a:t>
            </a:r>
            <a:endParaRPr sz="1800">
              <a:solidFill>
                <a:schemeClr val="lt1"/>
              </a:solidFill>
              <a:latin typeface="Montserrat"/>
              <a:ea typeface="Montserrat"/>
              <a:cs typeface="Montserrat"/>
              <a:sym typeface="Montserrat"/>
            </a:endParaRPr>
          </a:p>
          <a:p>
            <a:pPr indent="0" lvl="0" marL="0" rtl="0" algn="ctr">
              <a:spcBef>
                <a:spcPts val="0"/>
              </a:spcBef>
              <a:spcAft>
                <a:spcPts val="0"/>
              </a:spcAft>
              <a:buNone/>
            </a:pPr>
            <a:r>
              <a:rPr lang="en" sz="1800">
                <a:solidFill>
                  <a:schemeClr val="lt1"/>
                </a:solidFill>
                <a:latin typeface="Montserrat"/>
                <a:ea typeface="Montserrat"/>
                <a:cs typeface="Montserrat"/>
                <a:sym typeface="Montserrat"/>
              </a:rPr>
              <a:t>Relationships</a:t>
            </a:r>
            <a:endParaRPr sz="1800">
              <a:solidFill>
                <a:schemeClr val="lt1"/>
              </a:solidFill>
              <a:latin typeface="Montserrat"/>
              <a:ea typeface="Montserrat"/>
              <a:cs typeface="Montserrat"/>
              <a:sym typeface="Montserrat"/>
            </a:endParaRPr>
          </a:p>
        </p:txBody>
      </p:sp>
      <p:sp>
        <p:nvSpPr>
          <p:cNvPr id="146" name="Google Shape;146;p23"/>
          <p:cNvSpPr/>
          <p:nvPr/>
        </p:nvSpPr>
        <p:spPr>
          <a:xfrm>
            <a:off x="6176355" y="3209768"/>
            <a:ext cx="2840700" cy="987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Montserrat"/>
                <a:ea typeface="Montserrat"/>
                <a:cs typeface="Montserrat"/>
                <a:sym typeface="Montserrat"/>
              </a:rPr>
              <a:t>Mentorship</a:t>
            </a:r>
            <a:endParaRPr sz="1800">
              <a:solidFill>
                <a:schemeClr val="lt1"/>
              </a:solidFill>
              <a:latin typeface="Montserrat"/>
              <a:ea typeface="Montserrat"/>
              <a:cs typeface="Montserrat"/>
              <a:sym typeface="Montserrat"/>
            </a:endParaRPr>
          </a:p>
        </p:txBody>
      </p:sp>
      <p:cxnSp>
        <p:nvCxnSpPr>
          <p:cNvPr id="147" name="Google Shape;147;p23"/>
          <p:cNvCxnSpPr>
            <a:stCxn id="143" idx="1"/>
            <a:endCxn id="144" idx="0"/>
          </p:cNvCxnSpPr>
          <p:nvPr/>
        </p:nvCxnSpPr>
        <p:spPr>
          <a:xfrm flipH="1">
            <a:off x="1547433" y="2222850"/>
            <a:ext cx="1773900" cy="987000"/>
          </a:xfrm>
          <a:prstGeom prst="straightConnector1">
            <a:avLst/>
          </a:prstGeom>
          <a:noFill/>
          <a:ln cap="flat" cmpd="sng" w="9525">
            <a:solidFill>
              <a:schemeClr val="accent1"/>
            </a:solidFill>
            <a:prstDash val="solid"/>
            <a:round/>
            <a:headEnd len="med" w="med" type="none"/>
            <a:tailEnd len="med" w="med" type="triangle"/>
          </a:ln>
        </p:spPr>
      </p:cxnSp>
      <p:cxnSp>
        <p:nvCxnSpPr>
          <p:cNvPr id="148" name="Google Shape;148;p23"/>
          <p:cNvCxnSpPr>
            <a:stCxn id="143" idx="2"/>
            <a:endCxn id="145" idx="0"/>
          </p:cNvCxnSpPr>
          <p:nvPr/>
        </p:nvCxnSpPr>
        <p:spPr>
          <a:xfrm>
            <a:off x="4572033" y="2664600"/>
            <a:ext cx="0" cy="545100"/>
          </a:xfrm>
          <a:prstGeom prst="straightConnector1">
            <a:avLst/>
          </a:prstGeom>
          <a:noFill/>
          <a:ln cap="flat" cmpd="sng" w="9525">
            <a:solidFill>
              <a:srgbClr val="213B55"/>
            </a:solidFill>
            <a:prstDash val="solid"/>
            <a:round/>
            <a:headEnd len="med" w="med" type="none"/>
            <a:tailEnd len="med" w="med" type="triangle"/>
          </a:ln>
        </p:spPr>
      </p:cxnSp>
      <p:cxnSp>
        <p:nvCxnSpPr>
          <p:cNvPr id="149" name="Google Shape;149;p23"/>
          <p:cNvCxnSpPr>
            <a:stCxn id="143" idx="3"/>
            <a:endCxn id="146" idx="0"/>
          </p:cNvCxnSpPr>
          <p:nvPr/>
        </p:nvCxnSpPr>
        <p:spPr>
          <a:xfrm>
            <a:off x="5822733" y="2222850"/>
            <a:ext cx="1773900" cy="987000"/>
          </a:xfrm>
          <a:prstGeom prst="straightConnector1">
            <a:avLst/>
          </a:prstGeom>
          <a:noFill/>
          <a:ln cap="flat" cmpd="sng" w="9525">
            <a:solidFill>
              <a:srgbClr val="213B55"/>
            </a:solidFill>
            <a:prstDash val="solid"/>
            <a:round/>
            <a:headEnd len="med" w="med" type="non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4"/>
          <p:cNvSpPr txBox="1"/>
          <p:nvPr>
            <p:ph type="title"/>
          </p:nvPr>
        </p:nvSpPr>
        <p:spPr>
          <a:xfrm>
            <a:off x="311700" y="95575"/>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Network Map</a:t>
            </a:r>
            <a:endParaRPr/>
          </a:p>
        </p:txBody>
      </p:sp>
      <p:pic>
        <p:nvPicPr>
          <p:cNvPr id="155" name="Google Shape;155;p24"/>
          <p:cNvPicPr preferRelativeResize="0"/>
          <p:nvPr/>
        </p:nvPicPr>
        <p:blipFill>
          <a:blip r:embed="rId3">
            <a:alphaModFix/>
          </a:blip>
          <a:stretch>
            <a:fillRect/>
          </a:stretch>
        </p:blipFill>
        <p:spPr>
          <a:xfrm>
            <a:off x="311700" y="864811"/>
            <a:ext cx="8520601" cy="421166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5"/>
          <p:cNvSpPr txBox="1"/>
          <p:nvPr>
            <p:ph type="title"/>
          </p:nvPr>
        </p:nvSpPr>
        <p:spPr>
          <a:xfrm>
            <a:off x="311700" y="281850"/>
            <a:ext cx="8520600" cy="4718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Photovoice</a:t>
            </a:r>
            <a:endParaRPr/>
          </a:p>
          <a:p>
            <a:pPr indent="0" lvl="0" marL="0" rtl="0" algn="l">
              <a:spcBef>
                <a:spcPts val="0"/>
              </a:spcBef>
              <a:spcAft>
                <a:spcPts val="0"/>
              </a:spcAft>
              <a:buNone/>
            </a:pPr>
            <a:r>
              <a:t/>
            </a:r>
            <a:endParaRPr/>
          </a:p>
          <a:p>
            <a:pPr indent="-382905" lvl="0" marL="457200" rtl="0" algn="l">
              <a:spcBef>
                <a:spcPts val="0"/>
              </a:spcBef>
              <a:spcAft>
                <a:spcPts val="0"/>
              </a:spcAft>
              <a:buSzPct val="100000"/>
              <a:buChar char="●"/>
            </a:pPr>
            <a:r>
              <a:rPr lang="en" sz="2700"/>
              <a:t>Method</a:t>
            </a:r>
            <a:endParaRPr sz="2700"/>
          </a:p>
          <a:p>
            <a:pPr indent="-382905" lvl="1" marL="914400" rtl="0" algn="l">
              <a:spcBef>
                <a:spcPts val="0"/>
              </a:spcBef>
              <a:spcAft>
                <a:spcPts val="0"/>
              </a:spcAft>
              <a:buSzPct val="100000"/>
              <a:buChar char="○"/>
            </a:pPr>
            <a:r>
              <a:rPr lang="en" sz="2700"/>
              <a:t>Recruitment</a:t>
            </a:r>
            <a:endParaRPr sz="2700"/>
          </a:p>
          <a:p>
            <a:pPr indent="-382905" lvl="2" marL="1371600" rtl="0" algn="l">
              <a:spcBef>
                <a:spcPts val="0"/>
              </a:spcBef>
              <a:spcAft>
                <a:spcPts val="0"/>
              </a:spcAft>
              <a:buSzPct val="100000"/>
              <a:buChar char="■"/>
            </a:pPr>
            <a:r>
              <a:rPr lang="en" sz="2700"/>
              <a:t>How do you get youth to participate?</a:t>
            </a:r>
            <a:endParaRPr sz="2700"/>
          </a:p>
          <a:p>
            <a:pPr indent="-382905" lvl="1" marL="914400" rtl="0" algn="l">
              <a:spcBef>
                <a:spcPts val="0"/>
              </a:spcBef>
              <a:spcAft>
                <a:spcPts val="0"/>
              </a:spcAft>
              <a:buSzPct val="100000"/>
              <a:buChar char="○"/>
            </a:pPr>
            <a:r>
              <a:rPr lang="en" sz="2700"/>
              <a:t>Session structure</a:t>
            </a:r>
            <a:endParaRPr sz="2700"/>
          </a:p>
          <a:p>
            <a:pPr indent="-382905" lvl="2" marL="1371600" rtl="0" algn="l">
              <a:spcBef>
                <a:spcPts val="0"/>
              </a:spcBef>
              <a:spcAft>
                <a:spcPts val="0"/>
              </a:spcAft>
              <a:buSzPct val="100000"/>
              <a:buChar char="■"/>
            </a:pPr>
            <a:r>
              <a:rPr lang="en" sz="2700"/>
              <a:t>6 sessions</a:t>
            </a:r>
            <a:endParaRPr sz="2700"/>
          </a:p>
          <a:p>
            <a:pPr indent="0" lvl="0" marL="1371600" rtl="0" algn="l">
              <a:spcBef>
                <a:spcPts val="0"/>
              </a:spcBef>
              <a:spcAft>
                <a:spcPts val="0"/>
              </a:spcAft>
              <a:buNone/>
            </a:pPr>
            <a:r>
              <a:t/>
            </a:r>
            <a:endParaRPr sz="2700"/>
          </a:p>
          <a:p>
            <a:pPr indent="-382905" lvl="0" marL="457200" rtl="0" algn="l">
              <a:spcBef>
                <a:spcPts val="0"/>
              </a:spcBef>
              <a:spcAft>
                <a:spcPts val="0"/>
              </a:spcAft>
              <a:buSzPct val="100000"/>
              <a:buChar char="●"/>
            </a:pPr>
            <a:r>
              <a:rPr lang="en" sz="2700"/>
              <a:t>Challenges</a:t>
            </a:r>
            <a:endParaRPr sz="2700"/>
          </a:p>
          <a:p>
            <a:pPr indent="-382905" lvl="1" marL="914400" rtl="0" algn="l">
              <a:spcBef>
                <a:spcPts val="0"/>
              </a:spcBef>
              <a:spcAft>
                <a:spcPts val="0"/>
              </a:spcAft>
              <a:buSzPct val="100000"/>
              <a:buChar char="○"/>
            </a:pPr>
            <a:r>
              <a:rPr lang="en" sz="2700"/>
              <a:t>Recruitment</a:t>
            </a:r>
            <a:endParaRPr sz="2700"/>
          </a:p>
          <a:p>
            <a:pPr indent="-382905" lvl="1" marL="914400" rtl="0" algn="l">
              <a:spcBef>
                <a:spcPts val="0"/>
              </a:spcBef>
              <a:spcAft>
                <a:spcPts val="0"/>
              </a:spcAft>
              <a:buSzPct val="100000"/>
              <a:buChar char="○"/>
            </a:pPr>
            <a:r>
              <a:rPr lang="en" sz="2700"/>
              <a:t>Engagement</a:t>
            </a:r>
            <a:endParaRPr sz="2700"/>
          </a:p>
        </p:txBody>
      </p:sp>
      <p:grpSp>
        <p:nvGrpSpPr>
          <p:cNvPr id="161" name="Google Shape;161;p25"/>
          <p:cNvGrpSpPr/>
          <p:nvPr/>
        </p:nvGrpSpPr>
        <p:grpSpPr>
          <a:xfrm>
            <a:off x="5315476" y="2936964"/>
            <a:ext cx="2922930" cy="1837916"/>
            <a:chOff x="3933342" y="4315767"/>
            <a:chExt cx="383632" cy="276449"/>
          </a:xfrm>
        </p:grpSpPr>
        <p:sp>
          <p:nvSpPr>
            <p:cNvPr id="162" name="Google Shape;162;p25"/>
            <p:cNvSpPr/>
            <p:nvPr/>
          </p:nvSpPr>
          <p:spPr>
            <a:xfrm>
              <a:off x="3933342" y="4315767"/>
              <a:ext cx="383632" cy="276449"/>
            </a:xfrm>
            <a:custGeom>
              <a:rect b="b" l="l" r="r" t="t"/>
              <a:pathLst>
                <a:path extrusionOk="0" h="8692" w="12062">
                  <a:moveTo>
                    <a:pt x="2061" y="369"/>
                  </a:moveTo>
                  <a:cubicBezTo>
                    <a:pt x="2120" y="369"/>
                    <a:pt x="2168" y="417"/>
                    <a:pt x="2168" y="476"/>
                  </a:cubicBezTo>
                  <a:lnTo>
                    <a:pt x="2168" y="845"/>
                  </a:lnTo>
                  <a:lnTo>
                    <a:pt x="1406" y="845"/>
                  </a:lnTo>
                  <a:lnTo>
                    <a:pt x="1406" y="476"/>
                  </a:lnTo>
                  <a:cubicBezTo>
                    <a:pt x="1406" y="417"/>
                    <a:pt x="1454" y="369"/>
                    <a:pt x="1513" y="369"/>
                  </a:cubicBezTo>
                  <a:close/>
                  <a:moveTo>
                    <a:pt x="10824" y="1262"/>
                  </a:moveTo>
                  <a:cubicBezTo>
                    <a:pt x="10883" y="1262"/>
                    <a:pt x="10931" y="1310"/>
                    <a:pt x="10931" y="1369"/>
                  </a:cubicBezTo>
                  <a:lnTo>
                    <a:pt x="10943" y="1715"/>
                  </a:lnTo>
                  <a:lnTo>
                    <a:pt x="9490" y="1715"/>
                  </a:lnTo>
                  <a:lnTo>
                    <a:pt x="9490" y="1369"/>
                  </a:lnTo>
                  <a:cubicBezTo>
                    <a:pt x="9490" y="1310"/>
                    <a:pt x="9526" y="1262"/>
                    <a:pt x="9586" y="1262"/>
                  </a:cubicBezTo>
                  <a:close/>
                  <a:moveTo>
                    <a:pt x="1513" y="0"/>
                  </a:moveTo>
                  <a:cubicBezTo>
                    <a:pt x="1251" y="0"/>
                    <a:pt x="1049" y="214"/>
                    <a:pt x="1049" y="464"/>
                  </a:cubicBezTo>
                  <a:lnTo>
                    <a:pt x="1049" y="833"/>
                  </a:lnTo>
                  <a:lnTo>
                    <a:pt x="894" y="833"/>
                  </a:lnTo>
                  <a:cubicBezTo>
                    <a:pt x="692" y="833"/>
                    <a:pt x="489" y="905"/>
                    <a:pt x="334" y="1048"/>
                  </a:cubicBezTo>
                  <a:cubicBezTo>
                    <a:pt x="263" y="1107"/>
                    <a:pt x="239" y="1226"/>
                    <a:pt x="299" y="1298"/>
                  </a:cubicBezTo>
                  <a:cubicBezTo>
                    <a:pt x="332" y="1338"/>
                    <a:pt x="385" y="1360"/>
                    <a:pt x="440" y="1360"/>
                  </a:cubicBezTo>
                  <a:cubicBezTo>
                    <a:pt x="482" y="1360"/>
                    <a:pt x="525" y="1347"/>
                    <a:pt x="561" y="1322"/>
                  </a:cubicBezTo>
                  <a:cubicBezTo>
                    <a:pt x="676" y="1220"/>
                    <a:pt x="791" y="1203"/>
                    <a:pt x="908" y="1203"/>
                  </a:cubicBezTo>
                  <a:cubicBezTo>
                    <a:pt x="966" y="1203"/>
                    <a:pt x="1025" y="1207"/>
                    <a:pt x="1084" y="1207"/>
                  </a:cubicBezTo>
                  <a:cubicBezTo>
                    <a:pt x="1116" y="1207"/>
                    <a:pt x="1148" y="1206"/>
                    <a:pt x="1180" y="1203"/>
                  </a:cubicBezTo>
                  <a:lnTo>
                    <a:pt x="2680" y="1203"/>
                  </a:lnTo>
                  <a:cubicBezTo>
                    <a:pt x="2978" y="1203"/>
                    <a:pt x="3216" y="1441"/>
                    <a:pt x="3216" y="1738"/>
                  </a:cubicBezTo>
                  <a:lnTo>
                    <a:pt x="3216" y="2429"/>
                  </a:lnTo>
                  <a:cubicBezTo>
                    <a:pt x="3216" y="2536"/>
                    <a:pt x="3299" y="2607"/>
                    <a:pt x="3394" y="2607"/>
                  </a:cubicBezTo>
                  <a:cubicBezTo>
                    <a:pt x="3501" y="2607"/>
                    <a:pt x="3573" y="2536"/>
                    <a:pt x="3573" y="2429"/>
                  </a:cubicBezTo>
                  <a:lnTo>
                    <a:pt x="3573" y="2072"/>
                  </a:lnTo>
                  <a:lnTo>
                    <a:pt x="11217" y="2072"/>
                  </a:lnTo>
                  <a:cubicBezTo>
                    <a:pt x="11491" y="2084"/>
                    <a:pt x="11705" y="2322"/>
                    <a:pt x="11705" y="2607"/>
                  </a:cubicBezTo>
                  <a:lnTo>
                    <a:pt x="11705" y="2834"/>
                  </a:lnTo>
                  <a:lnTo>
                    <a:pt x="11395" y="2834"/>
                  </a:lnTo>
                  <a:cubicBezTo>
                    <a:pt x="11288" y="2834"/>
                    <a:pt x="11217" y="2905"/>
                    <a:pt x="11217" y="3012"/>
                  </a:cubicBezTo>
                  <a:cubicBezTo>
                    <a:pt x="11217" y="3108"/>
                    <a:pt x="11288" y="3191"/>
                    <a:pt x="11395" y="3191"/>
                  </a:cubicBezTo>
                  <a:lnTo>
                    <a:pt x="11705" y="3191"/>
                  </a:lnTo>
                  <a:lnTo>
                    <a:pt x="11705" y="7441"/>
                  </a:lnTo>
                  <a:lnTo>
                    <a:pt x="10883" y="7441"/>
                  </a:lnTo>
                  <a:cubicBezTo>
                    <a:pt x="10621" y="7441"/>
                    <a:pt x="10395" y="7215"/>
                    <a:pt x="10395" y="6953"/>
                  </a:cubicBezTo>
                  <a:lnTo>
                    <a:pt x="10395" y="3667"/>
                  </a:lnTo>
                  <a:cubicBezTo>
                    <a:pt x="10395" y="3453"/>
                    <a:pt x="10538" y="3262"/>
                    <a:pt x="10740" y="3203"/>
                  </a:cubicBezTo>
                  <a:cubicBezTo>
                    <a:pt x="10824" y="3167"/>
                    <a:pt x="10883" y="3072"/>
                    <a:pt x="10859" y="2977"/>
                  </a:cubicBezTo>
                  <a:cubicBezTo>
                    <a:pt x="10829" y="2906"/>
                    <a:pt x="10747" y="2852"/>
                    <a:pt x="10672" y="2852"/>
                  </a:cubicBezTo>
                  <a:cubicBezTo>
                    <a:pt x="10659" y="2852"/>
                    <a:pt x="10646" y="2854"/>
                    <a:pt x="10633" y="2858"/>
                  </a:cubicBezTo>
                  <a:cubicBezTo>
                    <a:pt x="10276" y="2965"/>
                    <a:pt x="10038" y="3310"/>
                    <a:pt x="10038" y="3667"/>
                  </a:cubicBezTo>
                  <a:lnTo>
                    <a:pt x="10038" y="6953"/>
                  </a:lnTo>
                  <a:cubicBezTo>
                    <a:pt x="10038" y="7418"/>
                    <a:pt x="10419" y="7799"/>
                    <a:pt x="10883" y="7799"/>
                  </a:cubicBezTo>
                  <a:lnTo>
                    <a:pt x="11705" y="7799"/>
                  </a:lnTo>
                  <a:cubicBezTo>
                    <a:pt x="11705" y="8096"/>
                    <a:pt x="11467" y="8334"/>
                    <a:pt x="11169" y="8334"/>
                  </a:cubicBezTo>
                  <a:lnTo>
                    <a:pt x="3394" y="8334"/>
                  </a:lnTo>
                  <a:cubicBezTo>
                    <a:pt x="3478" y="8227"/>
                    <a:pt x="3537" y="8108"/>
                    <a:pt x="3561" y="7977"/>
                  </a:cubicBezTo>
                  <a:cubicBezTo>
                    <a:pt x="3573" y="7870"/>
                    <a:pt x="3513" y="7787"/>
                    <a:pt x="3430" y="7775"/>
                  </a:cubicBezTo>
                  <a:cubicBezTo>
                    <a:pt x="3414" y="7771"/>
                    <a:pt x="3399" y="7770"/>
                    <a:pt x="3384" y="7770"/>
                  </a:cubicBezTo>
                  <a:cubicBezTo>
                    <a:pt x="3299" y="7770"/>
                    <a:pt x="3236" y="7825"/>
                    <a:pt x="3216" y="7906"/>
                  </a:cubicBezTo>
                  <a:cubicBezTo>
                    <a:pt x="3180" y="8156"/>
                    <a:pt x="2954" y="8334"/>
                    <a:pt x="2704" y="8334"/>
                  </a:cubicBezTo>
                  <a:lnTo>
                    <a:pt x="823" y="8334"/>
                  </a:lnTo>
                  <a:cubicBezTo>
                    <a:pt x="572" y="8287"/>
                    <a:pt x="358" y="8072"/>
                    <a:pt x="358" y="7799"/>
                  </a:cubicBezTo>
                  <a:lnTo>
                    <a:pt x="358" y="2774"/>
                  </a:lnTo>
                  <a:lnTo>
                    <a:pt x="358" y="1834"/>
                  </a:lnTo>
                  <a:cubicBezTo>
                    <a:pt x="358" y="1726"/>
                    <a:pt x="287" y="1655"/>
                    <a:pt x="180" y="1655"/>
                  </a:cubicBezTo>
                  <a:cubicBezTo>
                    <a:pt x="72" y="1655"/>
                    <a:pt x="1" y="1726"/>
                    <a:pt x="1" y="1834"/>
                  </a:cubicBezTo>
                  <a:lnTo>
                    <a:pt x="1" y="7799"/>
                  </a:lnTo>
                  <a:cubicBezTo>
                    <a:pt x="1" y="8251"/>
                    <a:pt x="334" y="8608"/>
                    <a:pt x="751" y="8680"/>
                  </a:cubicBezTo>
                  <a:cubicBezTo>
                    <a:pt x="763" y="8680"/>
                    <a:pt x="787" y="8680"/>
                    <a:pt x="811" y="8692"/>
                  </a:cubicBezTo>
                  <a:lnTo>
                    <a:pt x="11169" y="8692"/>
                  </a:lnTo>
                  <a:cubicBezTo>
                    <a:pt x="11657" y="8692"/>
                    <a:pt x="12062" y="8287"/>
                    <a:pt x="12062" y="7799"/>
                  </a:cubicBezTo>
                  <a:lnTo>
                    <a:pt x="12062" y="2607"/>
                  </a:lnTo>
                  <a:cubicBezTo>
                    <a:pt x="12050" y="2155"/>
                    <a:pt x="11717" y="1786"/>
                    <a:pt x="11300" y="1715"/>
                  </a:cubicBezTo>
                  <a:lnTo>
                    <a:pt x="11300" y="1357"/>
                  </a:lnTo>
                  <a:cubicBezTo>
                    <a:pt x="11300" y="1107"/>
                    <a:pt x="11098" y="893"/>
                    <a:pt x="10836" y="893"/>
                  </a:cubicBezTo>
                  <a:lnTo>
                    <a:pt x="9609" y="893"/>
                  </a:lnTo>
                  <a:cubicBezTo>
                    <a:pt x="9347" y="893"/>
                    <a:pt x="9145" y="1107"/>
                    <a:pt x="9145" y="1357"/>
                  </a:cubicBezTo>
                  <a:lnTo>
                    <a:pt x="9145" y="1703"/>
                  </a:lnTo>
                  <a:lnTo>
                    <a:pt x="8621" y="1703"/>
                  </a:lnTo>
                  <a:lnTo>
                    <a:pt x="8252" y="881"/>
                  </a:lnTo>
                  <a:cubicBezTo>
                    <a:pt x="8121" y="595"/>
                    <a:pt x="7823" y="405"/>
                    <a:pt x="7502" y="405"/>
                  </a:cubicBezTo>
                  <a:lnTo>
                    <a:pt x="6049" y="405"/>
                  </a:lnTo>
                  <a:cubicBezTo>
                    <a:pt x="5776" y="405"/>
                    <a:pt x="5525" y="536"/>
                    <a:pt x="5383" y="738"/>
                  </a:cubicBezTo>
                  <a:cubicBezTo>
                    <a:pt x="5323" y="822"/>
                    <a:pt x="5335" y="941"/>
                    <a:pt x="5418" y="1000"/>
                  </a:cubicBezTo>
                  <a:cubicBezTo>
                    <a:pt x="5450" y="1023"/>
                    <a:pt x="5486" y="1033"/>
                    <a:pt x="5523" y="1033"/>
                  </a:cubicBezTo>
                  <a:cubicBezTo>
                    <a:pt x="5583" y="1033"/>
                    <a:pt x="5643" y="1004"/>
                    <a:pt x="5680" y="953"/>
                  </a:cubicBezTo>
                  <a:cubicBezTo>
                    <a:pt x="5764" y="833"/>
                    <a:pt x="5895" y="762"/>
                    <a:pt x="6049" y="762"/>
                  </a:cubicBezTo>
                  <a:lnTo>
                    <a:pt x="7502" y="762"/>
                  </a:lnTo>
                  <a:cubicBezTo>
                    <a:pt x="7681" y="762"/>
                    <a:pt x="7847" y="869"/>
                    <a:pt x="7919" y="1024"/>
                  </a:cubicBezTo>
                  <a:lnTo>
                    <a:pt x="8240" y="1703"/>
                  </a:lnTo>
                  <a:lnTo>
                    <a:pt x="5335" y="1703"/>
                  </a:lnTo>
                  <a:lnTo>
                    <a:pt x="5395" y="1584"/>
                  </a:lnTo>
                  <a:cubicBezTo>
                    <a:pt x="5430" y="1488"/>
                    <a:pt x="5395" y="1381"/>
                    <a:pt x="5299" y="1345"/>
                  </a:cubicBezTo>
                  <a:cubicBezTo>
                    <a:pt x="5276" y="1332"/>
                    <a:pt x="5252" y="1327"/>
                    <a:pt x="5227" y="1327"/>
                  </a:cubicBezTo>
                  <a:cubicBezTo>
                    <a:pt x="5162" y="1327"/>
                    <a:pt x="5096" y="1368"/>
                    <a:pt x="5061" y="1429"/>
                  </a:cubicBezTo>
                  <a:lnTo>
                    <a:pt x="4942" y="1703"/>
                  </a:lnTo>
                  <a:lnTo>
                    <a:pt x="3561" y="1703"/>
                  </a:lnTo>
                  <a:cubicBezTo>
                    <a:pt x="3549" y="1226"/>
                    <a:pt x="3144" y="833"/>
                    <a:pt x="2668" y="833"/>
                  </a:cubicBezTo>
                  <a:lnTo>
                    <a:pt x="2525" y="833"/>
                  </a:lnTo>
                  <a:lnTo>
                    <a:pt x="2525" y="464"/>
                  </a:lnTo>
                  <a:cubicBezTo>
                    <a:pt x="2525" y="214"/>
                    <a:pt x="2311" y="0"/>
                    <a:pt x="206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5"/>
            <p:cNvSpPr/>
            <p:nvPr/>
          </p:nvSpPr>
          <p:spPr>
            <a:xfrm>
              <a:off x="4035214" y="4410037"/>
              <a:ext cx="11386" cy="140896"/>
            </a:xfrm>
            <a:custGeom>
              <a:rect b="b" l="l" r="r" t="t"/>
              <a:pathLst>
                <a:path extrusionOk="0" h="4430" w="358">
                  <a:moveTo>
                    <a:pt x="179" y="1"/>
                  </a:moveTo>
                  <a:cubicBezTo>
                    <a:pt x="72" y="1"/>
                    <a:pt x="1" y="72"/>
                    <a:pt x="1" y="179"/>
                  </a:cubicBezTo>
                  <a:lnTo>
                    <a:pt x="1" y="4251"/>
                  </a:lnTo>
                  <a:cubicBezTo>
                    <a:pt x="1" y="4358"/>
                    <a:pt x="72" y="4430"/>
                    <a:pt x="179" y="4430"/>
                  </a:cubicBezTo>
                  <a:cubicBezTo>
                    <a:pt x="287" y="4430"/>
                    <a:pt x="358" y="4358"/>
                    <a:pt x="358" y="4251"/>
                  </a:cubicBezTo>
                  <a:lnTo>
                    <a:pt x="358" y="179"/>
                  </a:lnTo>
                  <a:cubicBezTo>
                    <a:pt x="358" y="84"/>
                    <a:pt x="287" y="1"/>
                    <a:pt x="17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5"/>
            <p:cNvSpPr/>
            <p:nvPr/>
          </p:nvSpPr>
          <p:spPr>
            <a:xfrm>
              <a:off x="4221146" y="4390827"/>
              <a:ext cx="42460" cy="32886"/>
            </a:xfrm>
            <a:custGeom>
              <a:rect b="b" l="l" r="r" t="t"/>
              <a:pathLst>
                <a:path extrusionOk="0" h="1034" w="1335">
                  <a:moveTo>
                    <a:pt x="813" y="0"/>
                  </a:moveTo>
                  <a:cubicBezTo>
                    <a:pt x="753" y="0"/>
                    <a:pt x="693" y="29"/>
                    <a:pt x="656" y="81"/>
                  </a:cubicBezTo>
                  <a:cubicBezTo>
                    <a:pt x="596" y="152"/>
                    <a:pt x="620" y="271"/>
                    <a:pt x="703" y="331"/>
                  </a:cubicBezTo>
                  <a:cubicBezTo>
                    <a:pt x="846" y="438"/>
                    <a:pt x="775" y="664"/>
                    <a:pt x="596" y="664"/>
                  </a:cubicBezTo>
                  <a:cubicBezTo>
                    <a:pt x="489" y="664"/>
                    <a:pt x="406" y="557"/>
                    <a:pt x="417" y="450"/>
                  </a:cubicBezTo>
                  <a:cubicBezTo>
                    <a:pt x="429" y="355"/>
                    <a:pt x="370" y="259"/>
                    <a:pt x="275" y="247"/>
                  </a:cubicBezTo>
                  <a:cubicBezTo>
                    <a:pt x="265" y="246"/>
                    <a:pt x="256" y="246"/>
                    <a:pt x="248" y="246"/>
                  </a:cubicBezTo>
                  <a:cubicBezTo>
                    <a:pt x="152" y="246"/>
                    <a:pt x="71" y="303"/>
                    <a:pt x="60" y="390"/>
                  </a:cubicBezTo>
                  <a:cubicBezTo>
                    <a:pt x="1" y="736"/>
                    <a:pt x="251" y="1033"/>
                    <a:pt x="584" y="1033"/>
                  </a:cubicBezTo>
                  <a:cubicBezTo>
                    <a:pt x="1120" y="1009"/>
                    <a:pt x="1334" y="331"/>
                    <a:pt x="918" y="33"/>
                  </a:cubicBezTo>
                  <a:cubicBezTo>
                    <a:pt x="886" y="11"/>
                    <a:pt x="849" y="0"/>
                    <a:pt x="81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5"/>
            <p:cNvSpPr/>
            <p:nvPr/>
          </p:nvSpPr>
          <p:spPr>
            <a:xfrm>
              <a:off x="4054519" y="4384561"/>
              <a:ext cx="192961" cy="192516"/>
            </a:xfrm>
            <a:custGeom>
              <a:rect b="b" l="l" r="r" t="t"/>
              <a:pathLst>
                <a:path extrusionOk="0" h="6053" w="6067">
                  <a:moveTo>
                    <a:pt x="3013" y="1"/>
                  </a:moveTo>
                  <a:cubicBezTo>
                    <a:pt x="2380" y="1"/>
                    <a:pt x="1733" y="201"/>
                    <a:pt x="1168" y="647"/>
                  </a:cubicBezTo>
                  <a:cubicBezTo>
                    <a:pt x="1096" y="706"/>
                    <a:pt x="1073" y="825"/>
                    <a:pt x="1132" y="909"/>
                  </a:cubicBezTo>
                  <a:cubicBezTo>
                    <a:pt x="1166" y="949"/>
                    <a:pt x="1219" y="971"/>
                    <a:pt x="1274" y="971"/>
                  </a:cubicBezTo>
                  <a:cubicBezTo>
                    <a:pt x="1315" y="971"/>
                    <a:pt x="1358" y="958"/>
                    <a:pt x="1394" y="933"/>
                  </a:cubicBezTo>
                  <a:cubicBezTo>
                    <a:pt x="1895" y="538"/>
                    <a:pt x="2466" y="360"/>
                    <a:pt x="3024" y="360"/>
                  </a:cubicBezTo>
                  <a:cubicBezTo>
                    <a:pt x="4402" y="360"/>
                    <a:pt x="5704" y="1444"/>
                    <a:pt x="5704" y="3028"/>
                  </a:cubicBezTo>
                  <a:cubicBezTo>
                    <a:pt x="5704" y="3659"/>
                    <a:pt x="5478" y="4266"/>
                    <a:pt x="5085" y="4743"/>
                  </a:cubicBezTo>
                  <a:cubicBezTo>
                    <a:pt x="4573" y="5350"/>
                    <a:pt x="3835" y="5707"/>
                    <a:pt x="3025" y="5707"/>
                  </a:cubicBezTo>
                  <a:cubicBezTo>
                    <a:pt x="1549" y="5707"/>
                    <a:pt x="358" y="4516"/>
                    <a:pt x="358" y="3052"/>
                  </a:cubicBezTo>
                  <a:cubicBezTo>
                    <a:pt x="358" y="2457"/>
                    <a:pt x="561" y="1897"/>
                    <a:pt x="918" y="1421"/>
                  </a:cubicBezTo>
                  <a:cubicBezTo>
                    <a:pt x="977" y="1349"/>
                    <a:pt x="953" y="1230"/>
                    <a:pt x="882" y="1171"/>
                  </a:cubicBezTo>
                  <a:cubicBezTo>
                    <a:pt x="852" y="1146"/>
                    <a:pt x="814" y="1134"/>
                    <a:pt x="776" y="1134"/>
                  </a:cubicBezTo>
                  <a:cubicBezTo>
                    <a:pt x="722" y="1134"/>
                    <a:pt x="667" y="1158"/>
                    <a:pt x="632" y="1206"/>
                  </a:cubicBezTo>
                  <a:cubicBezTo>
                    <a:pt x="227" y="1742"/>
                    <a:pt x="1" y="2361"/>
                    <a:pt x="1" y="3028"/>
                  </a:cubicBezTo>
                  <a:cubicBezTo>
                    <a:pt x="1" y="4695"/>
                    <a:pt x="1358" y="6052"/>
                    <a:pt x="3025" y="6052"/>
                  </a:cubicBezTo>
                  <a:cubicBezTo>
                    <a:pt x="3930" y="6052"/>
                    <a:pt x="4775" y="5648"/>
                    <a:pt x="5347" y="4969"/>
                  </a:cubicBezTo>
                  <a:cubicBezTo>
                    <a:pt x="5787" y="4433"/>
                    <a:pt x="6049" y="3731"/>
                    <a:pt x="6049" y="3028"/>
                  </a:cubicBezTo>
                  <a:cubicBezTo>
                    <a:pt x="6066" y="1230"/>
                    <a:pt x="4580" y="1"/>
                    <a:pt x="301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5"/>
            <p:cNvSpPr/>
            <p:nvPr/>
          </p:nvSpPr>
          <p:spPr>
            <a:xfrm>
              <a:off x="4085593" y="4420278"/>
              <a:ext cx="145826" cy="120923"/>
            </a:xfrm>
            <a:custGeom>
              <a:rect b="b" l="l" r="r" t="t"/>
              <a:pathLst>
                <a:path extrusionOk="0" h="3802" w="4585">
                  <a:moveTo>
                    <a:pt x="2060" y="0"/>
                  </a:moveTo>
                  <a:cubicBezTo>
                    <a:pt x="893" y="0"/>
                    <a:pt x="0" y="1060"/>
                    <a:pt x="191" y="2203"/>
                  </a:cubicBezTo>
                  <a:cubicBezTo>
                    <a:pt x="202" y="2301"/>
                    <a:pt x="282" y="2359"/>
                    <a:pt x="369" y="2359"/>
                  </a:cubicBezTo>
                  <a:cubicBezTo>
                    <a:pt x="377" y="2359"/>
                    <a:pt x="385" y="2359"/>
                    <a:pt x="393" y="2358"/>
                  </a:cubicBezTo>
                  <a:cubicBezTo>
                    <a:pt x="500" y="2346"/>
                    <a:pt x="560" y="2250"/>
                    <a:pt x="548" y="2143"/>
                  </a:cubicBezTo>
                  <a:cubicBezTo>
                    <a:pt x="377" y="1146"/>
                    <a:pt x="1184" y="350"/>
                    <a:pt x="2075" y="350"/>
                  </a:cubicBezTo>
                  <a:cubicBezTo>
                    <a:pt x="2428" y="350"/>
                    <a:pt x="2795" y="475"/>
                    <a:pt x="3120" y="762"/>
                  </a:cubicBezTo>
                  <a:cubicBezTo>
                    <a:pt x="3727" y="1334"/>
                    <a:pt x="3786" y="2310"/>
                    <a:pt x="3191" y="2941"/>
                  </a:cubicBezTo>
                  <a:cubicBezTo>
                    <a:pt x="2884" y="3270"/>
                    <a:pt x="2472" y="3430"/>
                    <a:pt x="2064" y="3430"/>
                  </a:cubicBezTo>
                  <a:cubicBezTo>
                    <a:pt x="1569" y="3430"/>
                    <a:pt x="1079" y="3195"/>
                    <a:pt x="786" y="2739"/>
                  </a:cubicBezTo>
                  <a:cubicBezTo>
                    <a:pt x="751" y="2690"/>
                    <a:pt x="700" y="2666"/>
                    <a:pt x="645" y="2666"/>
                  </a:cubicBezTo>
                  <a:cubicBezTo>
                    <a:pt x="606" y="2666"/>
                    <a:pt x="564" y="2678"/>
                    <a:pt x="524" y="2703"/>
                  </a:cubicBezTo>
                  <a:cubicBezTo>
                    <a:pt x="441" y="2762"/>
                    <a:pt x="429" y="2858"/>
                    <a:pt x="488" y="2953"/>
                  </a:cubicBezTo>
                  <a:cubicBezTo>
                    <a:pt x="859" y="3512"/>
                    <a:pt x="1464" y="3801"/>
                    <a:pt x="2073" y="3801"/>
                  </a:cubicBezTo>
                  <a:cubicBezTo>
                    <a:pt x="2579" y="3801"/>
                    <a:pt x="3087" y="3602"/>
                    <a:pt x="3465" y="3191"/>
                  </a:cubicBezTo>
                  <a:cubicBezTo>
                    <a:pt x="4584" y="1988"/>
                    <a:pt x="3715" y="0"/>
                    <a:pt x="206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5"/>
            <p:cNvSpPr/>
            <p:nvPr/>
          </p:nvSpPr>
          <p:spPr>
            <a:xfrm>
              <a:off x="4131392" y="4449507"/>
              <a:ext cx="54577" cy="45767"/>
            </a:xfrm>
            <a:custGeom>
              <a:rect b="b" l="l" r="r" t="t"/>
              <a:pathLst>
                <a:path extrusionOk="0" h="1439" w="1716">
                  <a:moveTo>
                    <a:pt x="820" y="0"/>
                  </a:moveTo>
                  <a:cubicBezTo>
                    <a:pt x="805" y="0"/>
                    <a:pt x="790" y="3"/>
                    <a:pt x="775" y="10"/>
                  </a:cubicBezTo>
                  <a:cubicBezTo>
                    <a:pt x="203" y="129"/>
                    <a:pt x="1" y="831"/>
                    <a:pt x="394" y="1224"/>
                  </a:cubicBezTo>
                  <a:cubicBezTo>
                    <a:pt x="537" y="1367"/>
                    <a:pt x="724" y="1439"/>
                    <a:pt x="912" y="1439"/>
                  </a:cubicBezTo>
                  <a:cubicBezTo>
                    <a:pt x="1099" y="1439"/>
                    <a:pt x="1287" y="1367"/>
                    <a:pt x="1430" y="1224"/>
                  </a:cubicBezTo>
                  <a:cubicBezTo>
                    <a:pt x="1668" y="986"/>
                    <a:pt x="1715" y="665"/>
                    <a:pt x="1573" y="391"/>
                  </a:cubicBezTo>
                  <a:cubicBezTo>
                    <a:pt x="1546" y="329"/>
                    <a:pt x="1481" y="294"/>
                    <a:pt x="1410" y="294"/>
                  </a:cubicBezTo>
                  <a:cubicBezTo>
                    <a:pt x="1385" y="294"/>
                    <a:pt x="1359" y="298"/>
                    <a:pt x="1334" y="307"/>
                  </a:cubicBezTo>
                  <a:cubicBezTo>
                    <a:pt x="1251" y="343"/>
                    <a:pt x="1215" y="450"/>
                    <a:pt x="1251" y="546"/>
                  </a:cubicBezTo>
                  <a:cubicBezTo>
                    <a:pt x="1311" y="677"/>
                    <a:pt x="1287" y="843"/>
                    <a:pt x="1180" y="962"/>
                  </a:cubicBezTo>
                  <a:cubicBezTo>
                    <a:pt x="1102" y="1034"/>
                    <a:pt x="1007" y="1069"/>
                    <a:pt x="913" y="1069"/>
                  </a:cubicBezTo>
                  <a:cubicBezTo>
                    <a:pt x="820" y="1069"/>
                    <a:pt x="727" y="1034"/>
                    <a:pt x="656" y="962"/>
                  </a:cubicBezTo>
                  <a:cubicBezTo>
                    <a:pt x="441" y="748"/>
                    <a:pt x="561" y="391"/>
                    <a:pt x="846" y="343"/>
                  </a:cubicBezTo>
                  <a:cubicBezTo>
                    <a:pt x="953" y="331"/>
                    <a:pt x="1013" y="236"/>
                    <a:pt x="977" y="141"/>
                  </a:cubicBezTo>
                  <a:cubicBezTo>
                    <a:pt x="958" y="63"/>
                    <a:pt x="890" y="0"/>
                    <a:pt x="82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6"/>
          <p:cNvSpPr/>
          <p:nvPr/>
        </p:nvSpPr>
        <p:spPr>
          <a:xfrm>
            <a:off x="-14400" y="3030763"/>
            <a:ext cx="9172800" cy="60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6"/>
          <p:cNvSpPr/>
          <p:nvPr/>
        </p:nvSpPr>
        <p:spPr>
          <a:xfrm>
            <a:off x="-28650" y="1389750"/>
            <a:ext cx="9172800" cy="60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6"/>
          <p:cNvSpPr txBox="1"/>
          <p:nvPr>
            <p:ph type="title"/>
          </p:nvPr>
        </p:nvSpPr>
        <p:spPr>
          <a:xfrm>
            <a:off x="311700" y="224525"/>
            <a:ext cx="8520600" cy="907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Photovoice Sessions</a:t>
            </a:r>
            <a:endParaRPr/>
          </a:p>
        </p:txBody>
      </p:sp>
      <p:sp>
        <p:nvSpPr>
          <p:cNvPr id="175" name="Google Shape;175;p26"/>
          <p:cNvSpPr txBox="1"/>
          <p:nvPr/>
        </p:nvSpPr>
        <p:spPr>
          <a:xfrm rot="1973">
            <a:off x="1365600" y="1335501"/>
            <a:ext cx="1045200" cy="602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Playfair Display"/>
                <a:ea typeface="Playfair Display"/>
                <a:cs typeface="Playfair Display"/>
                <a:sym typeface="Playfair Display"/>
              </a:rPr>
              <a:t>1</a:t>
            </a:r>
            <a:endParaRPr sz="3000">
              <a:solidFill>
                <a:srgbClr val="FFFFFF"/>
              </a:solidFill>
              <a:latin typeface="Playfair Display"/>
              <a:ea typeface="Playfair Display"/>
              <a:cs typeface="Playfair Display"/>
              <a:sym typeface="Playfair Display"/>
            </a:endParaRPr>
          </a:p>
        </p:txBody>
      </p:sp>
      <p:sp>
        <p:nvSpPr>
          <p:cNvPr id="176" name="Google Shape;176;p26"/>
          <p:cNvSpPr txBox="1"/>
          <p:nvPr/>
        </p:nvSpPr>
        <p:spPr>
          <a:xfrm>
            <a:off x="3262775" y="2082675"/>
            <a:ext cx="2618400" cy="6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000000"/>
                </a:solidFill>
                <a:latin typeface="Montserrat"/>
                <a:ea typeface="Montserrat"/>
                <a:cs typeface="Montserrat"/>
                <a:sym typeface="Montserrat"/>
              </a:rPr>
              <a:t>Project Overview</a:t>
            </a:r>
            <a:endParaRPr sz="1800">
              <a:solidFill>
                <a:srgbClr val="000000"/>
              </a:solidFill>
              <a:latin typeface="Montserrat"/>
              <a:ea typeface="Montserrat"/>
              <a:cs typeface="Montserrat"/>
              <a:sym typeface="Montserrat"/>
            </a:endParaRPr>
          </a:p>
          <a:p>
            <a:pPr indent="0" lvl="0" marL="0" rtl="0" algn="ctr">
              <a:spcBef>
                <a:spcPts val="0"/>
              </a:spcBef>
              <a:spcAft>
                <a:spcPts val="0"/>
              </a:spcAft>
              <a:buNone/>
            </a:pPr>
            <a:r>
              <a:rPr lang="en" sz="1800">
                <a:solidFill>
                  <a:srgbClr val="000000"/>
                </a:solidFill>
                <a:latin typeface="Montserrat"/>
                <a:ea typeface="Montserrat"/>
                <a:cs typeface="Montserrat"/>
                <a:sym typeface="Montserrat"/>
              </a:rPr>
              <a:t>Consent Discussion</a:t>
            </a:r>
            <a:endParaRPr sz="1800">
              <a:solidFill>
                <a:srgbClr val="000000"/>
              </a:solidFill>
              <a:latin typeface="Montserrat"/>
              <a:ea typeface="Montserrat"/>
              <a:cs typeface="Montserrat"/>
              <a:sym typeface="Montserrat"/>
            </a:endParaRPr>
          </a:p>
          <a:p>
            <a:pPr indent="0" lvl="0" marL="0" rtl="0" algn="ctr">
              <a:spcBef>
                <a:spcPts val="0"/>
              </a:spcBef>
              <a:spcAft>
                <a:spcPts val="0"/>
              </a:spcAft>
              <a:buNone/>
            </a:pPr>
            <a:r>
              <a:rPr lang="en" sz="1800">
                <a:solidFill>
                  <a:srgbClr val="000000"/>
                </a:solidFill>
                <a:latin typeface="Montserrat"/>
                <a:ea typeface="Montserrat"/>
                <a:cs typeface="Montserrat"/>
                <a:sym typeface="Montserrat"/>
              </a:rPr>
              <a:t>Telling Stories</a:t>
            </a:r>
            <a:endParaRPr sz="1800">
              <a:solidFill>
                <a:srgbClr val="000000"/>
              </a:solidFill>
              <a:latin typeface="Montserrat"/>
              <a:ea typeface="Montserrat"/>
              <a:cs typeface="Montserrat"/>
              <a:sym typeface="Montserrat"/>
            </a:endParaRPr>
          </a:p>
        </p:txBody>
      </p:sp>
      <p:sp>
        <p:nvSpPr>
          <p:cNvPr id="177" name="Google Shape;177;p26"/>
          <p:cNvSpPr txBox="1"/>
          <p:nvPr/>
        </p:nvSpPr>
        <p:spPr>
          <a:xfrm rot="1973">
            <a:off x="1365600" y="2973751"/>
            <a:ext cx="1045200" cy="602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Playfair Display"/>
                <a:ea typeface="Playfair Display"/>
                <a:cs typeface="Playfair Display"/>
                <a:sym typeface="Playfair Display"/>
              </a:rPr>
              <a:t>4</a:t>
            </a:r>
            <a:endParaRPr sz="3000">
              <a:solidFill>
                <a:srgbClr val="FFFFFF"/>
              </a:solidFill>
              <a:latin typeface="Playfair Display"/>
              <a:ea typeface="Playfair Display"/>
              <a:cs typeface="Playfair Display"/>
              <a:sym typeface="Playfair Display"/>
            </a:endParaRPr>
          </a:p>
        </p:txBody>
      </p:sp>
      <p:sp>
        <p:nvSpPr>
          <p:cNvPr id="178" name="Google Shape;178;p26"/>
          <p:cNvSpPr txBox="1"/>
          <p:nvPr/>
        </p:nvSpPr>
        <p:spPr>
          <a:xfrm rot="1973">
            <a:off x="4049400" y="1335501"/>
            <a:ext cx="1045200" cy="602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Playfair Display"/>
                <a:ea typeface="Playfair Display"/>
                <a:cs typeface="Playfair Display"/>
                <a:sym typeface="Playfair Display"/>
              </a:rPr>
              <a:t>2</a:t>
            </a:r>
            <a:endParaRPr sz="3000">
              <a:solidFill>
                <a:srgbClr val="FFFFFF"/>
              </a:solidFill>
              <a:latin typeface="Playfair Display"/>
              <a:ea typeface="Playfair Display"/>
              <a:cs typeface="Playfair Display"/>
              <a:sym typeface="Playfair Display"/>
            </a:endParaRPr>
          </a:p>
        </p:txBody>
      </p:sp>
      <p:sp>
        <p:nvSpPr>
          <p:cNvPr id="179" name="Google Shape;179;p26"/>
          <p:cNvSpPr txBox="1"/>
          <p:nvPr/>
        </p:nvSpPr>
        <p:spPr>
          <a:xfrm>
            <a:off x="5727600" y="2082675"/>
            <a:ext cx="3056400" cy="6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000000"/>
                </a:solidFill>
                <a:latin typeface="Montserrat"/>
                <a:ea typeface="Montserrat"/>
                <a:cs typeface="Montserrat"/>
                <a:sym typeface="Montserrat"/>
              </a:rPr>
              <a:t>Camera ethics</a:t>
            </a:r>
            <a:endParaRPr sz="1800">
              <a:solidFill>
                <a:srgbClr val="000000"/>
              </a:solidFill>
              <a:latin typeface="Montserrat"/>
              <a:ea typeface="Montserrat"/>
              <a:cs typeface="Montserrat"/>
              <a:sym typeface="Montserrat"/>
            </a:endParaRPr>
          </a:p>
          <a:p>
            <a:pPr indent="0" lvl="0" marL="0" rtl="0" algn="ctr">
              <a:spcBef>
                <a:spcPts val="0"/>
              </a:spcBef>
              <a:spcAft>
                <a:spcPts val="0"/>
              </a:spcAft>
              <a:buNone/>
            </a:pPr>
            <a:r>
              <a:rPr lang="en" sz="1800">
                <a:solidFill>
                  <a:srgbClr val="000000"/>
                </a:solidFill>
                <a:latin typeface="Montserrat"/>
                <a:ea typeface="Montserrat"/>
                <a:cs typeface="Montserrat"/>
                <a:sym typeface="Montserrat"/>
              </a:rPr>
              <a:t>Taking a good storytelling picture</a:t>
            </a:r>
            <a:endParaRPr sz="1800">
              <a:solidFill>
                <a:srgbClr val="000000"/>
              </a:solidFill>
              <a:latin typeface="Montserrat"/>
              <a:ea typeface="Montserrat"/>
              <a:cs typeface="Montserrat"/>
              <a:sym typeface="Montserrat"/>
            </a:endParaRPr>
          </a:p>
        </p:txBody>
      </p:sp>
      <p:sp>
        <p:nvSpPr>
          <p:cNvPr id="180" name="Google Shape;180;p26"/>
          <p:cNvSpPr txBox="1"/>
          <p:nvPr/>
        </p:nvSpPr>
        <p:spPr>
          <a:xfrm rot="1973">
            <a:off x="4049400" y="2973751"/>
            <a:ext cx="1045200" cy="602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Playfair Display"/>
                <a:ea typeface="Playfair Display"/>
                <a:cs typeface="Playfair Display"/>
                <a:sym typeface="Playfair Display"/>
              </a:rPr>
              <a:t>5</a:t>
            </a:r>
            <a:endParaRPr sz="3000">
              <a:solidFill>
                <a:srgbClr val="FFFFFF"/>
              </a:solidFill>
              <a:latin typeface="Playfair Display"/>
              <a:ea typeface="Playfair Display"/>
              <a:cs typeface="Playfair Display"/>
              <a:sym typeface="Playfair Display"/>
            </a:endParaRPr>
          </a:p>
        </p:txBody>
      </p:sp>
      <p:sp>
        <p:nvSpPr>
          <p:cNvPr id="181" name="Google Shape;181;p26"/>
          <p:cNvSpPr txBox="1"/>
          <p:nvPr/>
        </p:nvSpPr>
        <p:spPr>
          <a:xfrm>
            <a:off x="3121925" y="3978850"/>
            <a:ext cx="2900100" cy="6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000000"/>
                </a:solidFill>
                <a:latin typeface="Montserrat"/>
                <a:ea typeface="Montserrat"/>
                <a:cs typeface="Montserrat"/>
                <a:sym typeface="Montserrat"/>
              </a:rPr>
              <a:t>Small Group Discussion</a:t>
            </a:r>
            <a:endParaRPr sz="1800">
              <a:solidFill>
                <a:srgbClr val="000000"/>
              </a:solidFill>
              <a:latin typeface="Montserrat"/>
              <a:ea typeface="Montserrat"/>
              <a:cs typeface="Montserrat"/>
              <a:sym typeface="Montserrat"/>
            </a:endParaRPr>
          </a:p>
          <a:p>
            <a:pPr indent="0" lvl="0" marL="0" rtl="0" algn="ctr">
              <a:spcBef>
                <a:spcPts val="0"/>
              </a:spcBef>
              <a:spcAft>
                <a:spcPts val="0"/>
              </a:spcAft>
              <a:buNone/>
            </a:pPr>
            <a:r>
              <a:rPr lang="en" sz="1800">
                <a:solidFill>
                  <a:srgbClr val="000000"/>
                </a:solidFill>
                <a:latin typeface="Montserrat"/>
                <a:ea typeface="Montserrat"/>
                <a:cs typeface="Montserrat"/>
                <a:sym typeface="Montserrat"/>
              </a:rPr>
              <a:t>~20 Minutes</a:t>
            </a:r>
            <a:endParaRPr sz="1800">
              <a:solidFill>
                <a:srgbClr val="000000"/>
              </a:solidFill>
              <a:latin typeface="Montserrat"/>
              <a:ea typeface="Montserrat"/>
              <a:cs typeface="Montserrat"/>
              <a:sym typeface="Montserrat"/>
            </a:endParaRPr>
          </a:p>
          <a:p>
            <a:pPr indent="0" lvl="0" marL="0" rtl="0" algn="ctr">
              <a:spcBef>
                <a:spcPts val="0"/>
              </a:spcBef>
              <a:spcAft>
                <a:spcPts val="0"/>
              </a:spcAft>
              <a:buNone/>
            </a:pPr>
            <a:r>
              <a:rPr lang="en" sz="1800">
                <a:solidFill>
                  <a:srgbClr val="000000"/>
                </a:solidFill>
                <a:latin typeface="Montserrat"/>
                <a:ea typeface="Montserrat"/>
                <a:cs typeface="Montserrat"/>
                <a:sym typeface="Montserrat"/>
              </a:rPr>
              <a:t>Introduce Topic 2</a:t>
            </a:r>
            <a:endParaRPr sz="1800">
              <a:solidFill>
                <a:srgbClr val="000000"/>
              </a:solidFill>
              <a:latin typeface="Montserrat"/>
              <a:ea typeface="Montserrat"/>
              <a:cs typeface="Montserrat"/>
              <a:sym typeface="Montserrat"/>
            </a:endParaRPr>
          </a:p>
        </p:txBody>
      </p:sp>
      <p:sp>
        <p:nvSpPr>
          <p:cNvPr id="182" name="Google Shape;182;p26"/>
          <p:cNvSpPr txBox="1"/>
          <p:nvPr/>
        </p:nvSpPr>
        <p:spPr>
          <a:xfrm rot="1973">
            <a:off x="6733200" y="1335501"/>
            <a:ext cx="1045200" cy="602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Playfair Display"/>
                <a:ea typeface="Playfair Display"/>
                <a:cs typeface="Playfair Display"/>
                <a:sym typeface="Playfair Display"/>
              </a:rPr>
              <a:t>3</a:t>
            </a:r>
            <a:endParaRPr sz="3000">
              <a:solidFill>
                <a:srgbClr val="FFFFFF"/>
              </a:solidFill>
              <a:latin typeface="Playfair Display"/>
              <a:ea typeface="Playfair Display"/>
              <a:cs typeface="Playfair Display"/>
              <a:sym typeface="Playfair Display"/>
            </a:endParaRPr>
          </a:p>
        </p:txBody>
      </p:sp>
      <p:sp>
        <p:nvSpPr>
          <p:cNvPr id="183" name="Google Shape;183;p26"/>
          <p:cNvSpPr txBox="1"/>
          <p:nvPr/>
        </p:nvSpPr>
        <p:spPr>
          <a:xfrm>
            <a:off x="536550" y="3792575"/>
            <a:ext cx="2703300" cy="6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000000"/>
                </a:solidFill>
                <a:latin typeface="Montserrat"/>
                <a:ea typeface="Montserrat"/>
                <a:cs typeface="Montserrat"/>
                <a:sym typeface="Montserrat"/>
              </a:rPr>
              <a:t>Taking quality pictures</a:t>
            </a:r>
            <a:endParaRPr sz="1800">
              <a:solidFill>
                <a:srgbClr val="000000"/>
              </a:solidFill>
              <a:latin typeface="Montserrat"/>
              <a:ea typeface="Montserrat"/>
              <a:cs typeface="Montserrat"/>
              <a:sym typeface="Montserrat"/>
            </a:endParaRPr>
          </a:p>
          <a:p>
            <a:pPr indent="0" lvl="0" marL="0" rtl="0" algn="ctr">
              <a:spcBef>
                <a:spcPts val="0"/>
              </a:spcBef>
              <a:spcAft>
                <a:spcPts val="0"/>
              </a:spcAft>
              <a:buNone/>
            </a:pPr>
            <a:r>
              <a:rPr lang="en" sz="1800">
                <a:solidFill>
                  <a:srgbClr val="000000"/>
                </a:solidFill>
                <a:latin typeface="Montserrat"/>
                <a:ea typeface="Montserrat"/>
                <a:cs typeface="Montserrat"/>
                <a:sym typeface="Montserrat"/>
              </a:rPr>
              <a:t>SHOWeD Questions</a:t>
            </a:r>
            <a:endParaRPr sz="1800">
              <a:solidFill>
                <a:srgbClr val="000000"/>
              </a:solidFill>
              <a:latin typeface="Montserrat"/>
              <a:ea typeface="Montserrat"/>
              <a:cs typeface="Montserrat"/>
              <a:sym typeface="Montserrat"/>
            </a:endParaRPr>
          </a:p>
          <a:p>
            <a:pPr indent="0" lvl="0" marL="0" rtl="0" algn="ctr">
              <a:spcBef>
                <a:spcPts val="0"/>
              </a:spcBef>
              <a:spcAft>
                <a:spcPts val="0"/>
              </a:spcAft>
              <a:buNone/>
            </a:pPr>
            <a:r>
              <a:rPr lang="en" sz="1800">
                <a:solidFill>
                  <a:srgbClr val="000000"/>
                </a:solidFill>
                <a:latin typeface="Montserrat"/>
                <a:ea typeface="Montserrat"/>
                <a:cs typeface="Montserrat"/>
                <a:sym typeface="Montserrat"/>
              </a:rPr>
              <a:t>Introduce Topic 1</a:t>
            </a:r>
            <a:endParaRPr sz="1800">
              <a:solidFill>
                <a:srgbClr val="000000"/>
              </a:solidFill>
              <a:latin typeface="Montserrat"/>
              <a:ea typeface="Montserrat"/>
              <a:cs typeface="Montserrat"/>
              <a:sym typeface="Montserrat"/>
            </a:endParaRPr>
          </a:p>
        </p:txBody>
      </p:sp>
      <p:sp>
        <p:nvSpPr>
          <p:cNvPr id="184" name="Google Shape;184;p26"/>
          <p:cNvSpPr txBox="1"/>
          <p:nvPr/>
        </p:nvSpPr>
        <p:spPr>
          <a:xfrm rot="1973">
            <a:off x="6733200" y="2973751"/>
            <a:ext cx="1045200" cy="6021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Playfair Display"/>
                <a:ea typeface="Playfair Display"/>
                <a:cs typeface="Playfair Display"/>
                <a:sym typeface="Playfair Display"/>
              </a:rPr>
              <a:t>6</a:t>
            </a:r>
            <a:endParaRPr sz="3000">
              <a:solidFill>
                <a:srgbClr val="FFFFFF"/>
              </a:solidFill>
              <a:latin typeface="Playfair Display"/>
              <a:ea typeface="Playfair Display"/>
              <a:cs typeface="Playfair Display"/>
              <a:sym typeface="Playfair Display"/>
            </a:endParaRPr>
          </a:p>
        </p:txBody>
      </p:sp>
      <p:sp>
        <p:nvSpPr>
          <p:cNvPr id="185" name="Google Shape;185;p26"/>
          <p:cNvSpPr txBox="1"/>
          <p:nvPr/>
        </p:nvSpPr>
        <p:spPr>
          <a:xfrm>
            <a:off x="5646750" y="3685600"/>
            <a:ext cx="3218100" cy="6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000000"/>
                </a:solidFill>
                <a:latin typeface="Montserrat"/>
                <a:ea typeface="Montserrat"/>
                <a:cs typeface="Montserrat"/>
                <a:sym typeface="Montserrat"/>
              </a:rPr>
              <a:t>Small Group Discussion</a:t>
            </a:r>
            <a:endParaRPr sz="1800">
              <a:solidFill>
                <a:srgbClr val="000000"/>
              </a:solidFill>
              <a:latin typeface="Montserrat"/>
              <a:ea typeface="Montserrat"/>
              <a:cs typeface="Montserrat"/>
              <a:sym typeface="Montserrat"/>
            </a:endParaRPr>
          </a:p>
          <a:p>
            <a:pPr indent="0" lvl="0" marL="0" rtl="0" algn="ctr">
              <a:spcBef>
                <a:spcPts val="0"/>
              </a:spcBef>
              <a:spcAft>
                <a:spcPts val="0"/>
              </a:spcAft>
              <a:buNone/>
            </a:pPr>
            <a:r>
              <a:rPr lang="en" sz="1800">
                <a:solidFill>
                  <a:srgbClr val="000000"/>
                </a:solidFill>
                <a:latin typeface="Montserrat"/>
                <a:ea typeface="Montserrat"/>
                <a:cs typeface="Montserrat"/>
                <a:sym typeface="Montserrat"/>
              </a:rPr>
              <a:t>~20 Minutes</a:t>
            </a:r>
            <a:endParaRPr sz="1800">
              <a:solidFill>
                <a:srgbClr val="000000"/>
              </a:solidFill>
              <a:latin typeface="Montserrat"/>
              <a:ea typeface="Montserrat"/>
              <a:cs typeface="Montserrat"/>
              <a:sym typeface="Montserrat"/>
            </a:endParaRPr>
          </a:p>
          <a:p>
            <a:pPr indent="0" lvl="0" marL="0" rtl="0" algn="ctr">
              <a:spcBef>
                <a:spcPts val="0"/>
              </a:spcBef>
              <a:spcAft>
                <a:spcPts val="0"/>
              </a:spcAft>
              <a:buNone/>
            </a:pPr>
            <a:r>
              <a:rPr lang="en" sz="1800">
                <a:solidFill>
                  <a:srgbClr val="000000"/>
                </a:solidFill>
                <a:latin typeface="Montserrat"/>
                <a:ea typeface="Montserrat"/>
                <a:cs typeface="Montserrat"/>
                <a:sym typeface="Montserrat"/>
              </a:rPr>
              <a:t>Whole Group</a:t>
            </a:r>
            <a:endParaRPr sz="1800">
              <a:solidFill>
                <a:srgbClr val="000000"/>
              </a:solidFill>
              <a:latin typeface="Montserrat"/>
              <a:ea typeface="Montserrat"/>
              <a:cs typeface="Montserrat"/>
              <a:sym typeface="Montserrat"/>
            </a:endParaRPr>
          </a:p>
          <a:p>
            <a:pPr indent="0" lvl="0" marL="0" rtl="0" algn="ctr">
              <a:spcBef>
                <a:spcPts val="0"/>
              </a:spcBef>
              <a:spcAft>
                <a:spcPts val="0"/>
              </a:spcAft>
              <a:buNone/>
            </a:pPr>
            <a:r>
              <a:rPr lang="en" sz="1800">
                <a:solidFill>
                  <a:srgbClr val="000000"/>
                </a:solidFill>
                <a:latin typeface="Montserrat"/>
                <a:ea typeface="Montserrat"/>
                <a:cs typeface="Montserrat"/>
                <a:sym typeface="Montserrat"/>
              </a:rPr>
              <a:t>Next Steps of Project</a:t>
            </a:r>
            <a:endParaRPr sz="1800">
              <a:solidFill>
                <a:srgbClr val="000000"/>
              </a:solidFill>
              <a:latin typeface="Montserrat"/>
              <a:ea typeface="Montserrat"/>
              <a:cs typeface="Montserrat"/>
              <a:sym typeface="Montserrat"/>
            </a:endParaRPr>
          </a:p>
        </p:txBody>
      </p:sp>
      <p:sp>
        <p:nvSpPr>
          <p:cNvPr id="186" name="Google Shape;186;p26"/>
          <p:cNvSpPr txBox="1"/>
          <p:nvPr/>
        </p:nvSpPr>
        <p:spPr>
          <a:xfrm>
            <a:off x="279150" y="2082675"/>
            <a:ext cx="3218100" cy="60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rgbClr val="000000"/>
                </a:solidFill>
                <a:latin typeface="Montserrat"/>
                <a:ea typeface="Montserrat"/>
                <a:cs typeface="Montserrat"/>
                <a:sym typeface="Montserrat"/>
              </a:rPr>
              <a:t>Registration Meeting</a:t>
            </a:r>
            <a:endParaRPr sz="1800">
              <a:solidFill>
                <a:srgbClr val="000000"/>
              </a:solidFill>
              <a:latin typeface="Montserrat"/>
              <a:ea typeface="Montserrat"/>
              <a:cs typeface="Montserrat"/>
              <a:sym typeface="Montserrat"/>
            </a:endParaRPr>
          </a:p>
          <a:p>
            <a:pPr indent="0" lvl="0" marL="0" rtl="0" algn="ctr">
              <a:spcBef>
                <a:spcPts val="0"/>
              </a:spcBef>
              <a:spcAft>
                <a:spcPts val="0"/>
              </a:spcAft>
              <a:buNone/>
            </a:pPr>
            <a:r>
              <a:rPr lang="en" sz="1800">
                <a:solidFill>
                  <a:srgbClr val="000000"/>
                </a:solidFill>
                <a:latin typeface="Montserrat"/>
                <a:ea typeface="Montserrat"/>
                <a:cs typeface="Montserrat"/>
                <a:sym typeface="Montserrat"/>
              </a:rPr>
              <a:t>Answering Questions</a:t>
            </a:r>
            <a:endParaRPr sz="1800">
              <a:solidFill>
                <a:srgbClr val="000000"/>
              </a:solidFill>
              <a:latin typeface="Montserrat"/>
              <a:ea typeface="Montserrat"/>
              <a:cs typeface="Montserrat"/>
              <a:sym typeface="Montserrat"/>
            </a:endParaRPr>
          </a:p>
          <a:p>
            <a:pPr indent="0" lvl="0" marL="0" rtl="0" algn="ctr">
              <a:spcBef>
                <a:spcPts val="0"/>
              </a:spcBef>
              <a:spcAft>
                <a:spcPts val="0"/>
              </a:spcAft>
              <a:buNone/>
            </a:pPr>
            <a:r>
              <a:rPr lang="en" sz="1800">
                <a:solidFill>
                  <a:srgbClr val="000000"/>
                </a:solidFill>
                <a:latin typeface="Montserrat"/>
                <a:ea typeface="Montserrat"/>
                <a:cs typeface="Montserrat"/>
                <a:sym typeface="Montserrat"/>
              </a:rPr>
              <a:t>Parental Consent</a:t>
            </a:r>
            <a:endParaRPr sz="1800">
              <a:solidFill>
                <a:srgbClr val="000000"/>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7"/>
          <p:cNvSpPr txBox="1"/>
          <p:nvPr>
            <p:ph type="title"/>
          </p:nvPr>
        </p:nvSpPr>
        <p:spPr>
          <a:xfrm>
            <a:off x="311700" y="310500"/>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000"/>
              <a:t>Challenges to community-engaged research</a:t>
            </a:r>
            <a:endParaRPr sz="3000"/>
          </a:p>
        </p:txBody>
      </p:sp>
      <p:sp>
        <p:nvSpPr>
          <p:cNvPr id="192" name="Google Shape;192;p27"/>
          <p:cNvSpPr txBox="1"/>
          <p:nvPr>
            <p:ph type="title"/>
          </p:nvPr>
        </p:nvSpPr>
        <p:spPr>
          <a:xfrm>
            <a:off x="4154925" y="3128750"/>
            <a:ext cx="4885500" cy="725400"/>
          </a:xfrm>
          <a:prstGeom prst="rect">
            <a:avLst/>
          </a:prstGeom>
          <a:noFill/>
        </p:spPr>
        <p:txBody>
          <a:bodyPr anchorCtr="0" anchor="t" bIns="91425" lIns="91425" spcFirstLastPara="1" rIns="91425" wrap="square" tIns="91425">
            <a:normAutofit/>
          </a:bodyPr>
          <a:lstStyle/>
          <a:p>
            <a:pPr indent="0" lvl="0" marL="0" rtl="0" algn="r">
              <a:spcBef>
                <a:spcPts val="0"/>
              </a:spcBef>
              <a:spcAft>
                <a:spcPts val="0"/>
              </a:spcAft>
              <a:buNone/>
            </a:pPr>
            <a:r>
              <a:rPr lang="en" sz="3000"/>
              <a:t>Takeaways &amp; Strategies</a:t>
            </a:r>
            <a:endParaRPr sz="3000"/>
          </a:p>
        </p:txBody>
      </p:sp>
      <p:sp>
        <p:nvSpPr>
          <p:cNvPr id="193" name="Google Shape;193;p27"/>
          <p:cNvSpPr/>
          <p:nvPr/>
        </p:nvSpPr>
        <p:spPr>
          <a:xfrm>
            <a:off x="243450" y="1303775"/>
            <a:ext cx="3295200" cy="873900"/>
          </a:xfrm>
          <a:prstGeom prst="round2DiagRect">
            <a:avLst>
              <a:gd fmla="val 16667" name="adj1"/>
              <a:gd fmla="val 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Merriweather"/>
                <a:ea typeface="Merriweather"/>
                <a:cs typeface="Merriweather"/>
                <a:sym typeface="Merriweather"/>
              </a:rPr>
              <a:t>Researcher-Participant Trust</a:t>
            </a:r>
            <a:endParaRPr sz="1800">
              <a:solidFill>
                <a:schemeClr val="lt1"/>
              </a:solidFill>
              <a:latin typeface="Merriweather"/>
              <a:ea typeface="Merriweather"/>
              <a:cs typeface="Merriweather"/>
              <a:sym typeface="Merriweather"/>
            </a:endParaRPr>
          </a:p>
        </p:txBody>
      </p:sp>
      <p:sp>
        <p:nvSpPr>
          <p:cNvPr id="194" name="Google Shape;194;p27"/>
          <p:cNvSpPr/>
          <p:nvPr/>
        </p:nvSpPr>
        <p:spPr>
          <a:xfrm flipH="1">
            <a:off x="4020700" y="1593000"/>
            <a:ext cx="2340600" cy="873900"/>
          </a:xfrm>
          <a:prstGeom prst="round2DiagRect">
            <a:avLst>
              <a:gd fmla="val 16667" name="adj1"/>
              <a:gd fmla="val 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Merriweather"/>
                <a:ea typeface="Merriweather"/>
                <a:cs typeface="Merriweather"/>
                <a:sym typeface="Merriweather"/>
              </a:rPr>
              <a:t>IRB/Timeframe</a:t>
            </a:r>
            <a:endParaRPr sz="1800">
              <a:solidFill>
                <a:schemeClr val="lt1"/>
              </a:solidFill>
              <a:latin typeface="Merriweather"/>
              <a:ea typeface="Merriweather"/>
              <a:cs typeface="Merriweather"/>
              <a:sym typeface="Merriweather"/>
            </a:endParaRPr>
          </a:p>
        </p:txBody>
      </p:sp>
      <p:sp>
        <p:nvSpPr>
          <p:cNvPr id="195" name="Google Shape;195;p27"/>
          <p:cNvSpPr/>
          <p:nvPr/>
        </p:nvSpPr>
        <p:spPr>
          <a:xfrm flipH="1">
            <a:off x="963775" y="2466900"/>
            <a:ext cx="2340600" cy="873900"/>
          </a:xfrm>
          <a:prstGeom prst="round2DiagRect">
            <a:avLst>
              <a:gd fmla="val 16667" name="adj1"/>
              <a:gd fmla="val 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Merriweather"/>
                <a:ea typeface="Merriweather"/>
                <a:cs typeface="Merriweather"/>
                <a:sym typeface="Merriweather"/>
              </a:rPr>
              <a:t>Creating your research team</a:t>
            </a:r>
            <a:endParaRPr sz="1800">
              <a:solidFill>
                <a:schemeClr val="lt1"/>
              </a:solidFill>
              <a:latin typeface="Merriweather"/>
              <a:ea typeface="Merriweather"/>
              <a:cs typeface="Merriweather"/>
              <a:sym typeface="Merriweather"/>
            </a:endParaRPr>
          </a:p>
        </p:txBody>
      </p:sp>
      <p:sp>
        <p:nvSpPr>
          <p:cNvPr id="196" name="Google Shape;196;p27"/>
          <p:cNvSpPr/>
          <p:nvPr/>
        </p:nvSpPr>
        <p:spPr>
          <a:xfrm>
            <a:off x="5745225" y="4092400"/>
            <a:ext cx="3295200" cy="873900"/>
          </a:xfrm>
          <a:prstGeom prst="round2DiagRect">
            <a:avLst>
              <a:gd fmla="val 16667" name="adj1"/>
              <a:gd fmla="val 0" name="adj2"/>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Merriweather"/>
                <a:ea typeface="Merriweather"/>
                <a:cs typeface="Merriweather"/>
                <a:sym typeface="Merriweather"/>
              </a:rPr>
              <a:t>Centering the voices of youth with IDD</a:t>
            </a:r>
            <a:endParaRPr sz="1800">
              <a:solidFill>
                <a:schemeClr val="lt1"/>
              </a:solidFill>
              <a:latin typeface="Merriweather"/>
              <a:ea typeface="Merriweather"/>
              <a:cs typeface="Merriweather"/>
              <a:sym typeface="Merriweather"/>
            </a:endParaRPr>
          </a:p>
        </p:txBody>
      </p:sp>
      <p:sp>
        <p:nvSpPr>
          <p:cNvPr id="197" name="Google Shape;197;p27"/>
          <p:cNvSpPr/>
          <p:nvPr/>
        </p:nvSpPr>
        <p:spPr>
          <a:xfrm flipH="1">
            <a:off x="2296350" y="3854150"/>
            <a:ext cx="2933100" cy="873900"/>
          </a:xfrm>
          <a:prstGeom prst="round2DiagRect">
            <a:avLst>
              <a:gd fmla="val 16667" name="adj1"/>
              <a:gd fmla="val 0" name="adj2"/>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Merriweather"/>
                <a:ea typeface="Merriweather"/>
                <a:cs typeface="Merriweather"/>
                <a:sym typeface="Merriweather"/>
              </a:rPr>
              <a:t>Strengthening Community Partnerships</a:t>
            </a:r>
            <a:endParaRPr sz="1800">
              <a:solidFill>
                <a:schemeClr val="lt1"/>
              </a:solidFill>
              <a:latin typeface="Merriweather"/>
              <a:ea typeface="Merriweather"/>
              <a:cs typeface="Merriweather"/>
              <a:sym typeface="Merriweathe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2500"/>
                                        <p:tgtEl>
                                          <p:spTgt spid="1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gtEl>
                                        <p:attrNameLst>
                                          <p:attrName>style.visibility</p:attrName>
                                        </p:attrNameLst>
                                      </p:cBhvr>
                                      <p:to>
                                        <p:strVal val="visible"/>
                                      </p:to>
                                    </p:set>
                                    <p:animEffect filter="fade" transition="in">
                                      <p:cBhvr>
                                        <p:cTn dur="2500"/>
                                        <p:tgtEl>
                                          <p:spTgt spid="1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6"/>
                                        </p:tgtEl>
                                        <p:attrNameLst>
                                          <p:attrName>style.visibility</p:attrName>
                                        </p:attrNameLst>
                                      </p:cBhvr>
                                      <p:to>
                                        <p:strVal val="visible"/>
                                      </p:to>
                                    </p:set>
                                    <p:animEffect filter="fade" transition="in">
                                      <p:cBhvr>
                                        <p:cTn dur="2500"/>
                                        <p:tgtEl>
                                          <p:spTgt spid="1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8"/>
          <p:cNvSpPr/>
          <p:nvPr/>
        </p:nvSpPr>
        <p:spPr>
          <a:xfrm>
            <a:off x="4572000" y="-100725"/>
            <a:ext cx="5008200" cy="5244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203" name="Google Shape;203;p28"/>
          <p:cNvSpPr txBox="1"/>
          <p:nvPr/>
        </p:nvSpPr>
        <p:spPr>
          <a:xfrm>
            <a:off x="629450" y="2063850"/>
            <a:ext cx="3546900" cy="10158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5000">
                <a:solidFill>
                  <a:schemeClr val="accent1"/>
                </a:solidFill>
                <a:latin typeface="Playfair Display"/>
                <a:ea typeface="Playfair Display"/>
                <a:cs typeface="Playfair Display"/>
                <a:sym typeface="Playfair Display"/>
              </a:rPr>
              <a:t>Thank You!</a:t>
            </a:r>
            <a:endParaRPr sz="5000">
              <a:solidFill>
                <a:schemeClr val="accent1"/>
              </a:solidFill>
              <a:latin typeface="Playfair Display"/>
              <a:ea typeface="Playfair Display"/>
              <a:cs typeface="Playfair Display"/>
              <a:sym typeface="Playfair Display"/>
            </a:endParaRPr>
          </a:p>
        </p:txBody>
      </p:sp>
      <p:sp>
        <p:nvSpPr>
          <p:cNvPr id="204" name="Google Shape;204;p28"/>
          <p:cNvSpPr txBox="1"/>
          <p:nvPr/>
        </p:nvSpPr>
        <p:spPr>
          <a:xfrm>
            <a:off x="5238825" y="1107825"/>
            <a:ext cx="3546900" cy="57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FFFFF"/>
                </a:solidFill>
                <a:latin typeface="Montserrat"/>
                <a:ea typeface="Montserrat"/>
                <a:cs typeface="Montserrat"/>
                <a:sym typeface="Montserrat"/>
              </a:rPr>
              <a:t>Feel free to reach out and follow along through these platforms: </a:t>
            </a:r>
            <a:endParaRPr b="1" sz="1800">
              <a:solidFill>
                <a:srgbClr val="FFFFFF"/>
              </a:solidFill>
              <a:latin typeface="Montserrat"/>
              <a:ea typeface="Montserrat"/>
              <a:cs typeface="Montserrat"/>
              <a:sym typeface="Montserrat"/>
            </a:endParaRPr>
          </a:p>
          <a:p>
            <a:pPr indent="0" lvl="0" marL="0" rtl="0" algn="ctr">
              <a:spcBef>
                <a:spcPts val="0"/>
              </a:spcBef>
              <a:spcAft>
                <a:spcPts val="0"/>
              </a:spcAft>
              <a:buNone/>
            </a:pPr>
            <a:r>
              <a:t/>
            </a:r>
            <a:endParaRPr b="1" sz="1800">
              <a:solidFill>
                <a:srgbClr val="FFFFFF"/>
              </a:solidFill>
              <a:latin typeface="Montserrat"/>
              <a:ea typeface="Montserrat"/>
              <a:cs typeface="Montserrat"/>
              <a:sym typeface="Montserrat"/>
            </a:endParaRPr>
          </a:p>
        </p:txBody>
      </p:sp>
      <p:grpSp>
        <p:nvGrpSpPr>
          <p:cNvPr id="205" name="Google Shape;205;p28"/>
          <p:cNvGrpSpPr/>
          <p:nvPr/>
        </p:nvGrpSpPr>
        <p:grpSpPr>
          <a:xfrm>
            <a:off x="5238831" y="3409916"/>
            <a:ext cx="420315" cy="427979"/>
            <a:chOff x="4201447" y="3817349"/>
            <a:chExt cx="346024" cy="345674"/>
          </a:xfrm>
        </p:grpSpPr>
        <p:sp>
          <p:nvSpPr>
            <p:cNvPr id="206" name="Google Shape;206;p28"/>
            <p:cNvSpPr/>
            <p:nvPr/>
          </p:nvSpPr>
          <p:spPr>
            <a:xfrm>
              <a:off x="4201447" y="3817349"/>
              <a:ext cx="346024" cy="345674"/>
            </a:xfrm>
            <a:custGeom>
              <a:rect b="b" l="l" r="r" t="t"/>
              <a:pathLst>
                <a:path extrusionOk="0" h="10860" w="10871">
                  <a:moveTo>
                    <a:pt x="5430" y="334"/>
                  </a:moveTo>
                  <a:cubicBezTo>
                    <a:pt x="8252" y="334"/>
                    <a:pt x="10526" y="2608"/>
                    <a:pt x="10526" y="5430"/>
                  </a:cubicBezTo>
                  <a:cubicBezTo>
                    <a:pt x="10526" y="8240"/>
                    <a:pt x="8252"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299" y="8240"/>
                    <a:pt x="10871" y="6871"/>
                    <a:pt x="10871" y="5430"/>
                  </a:cubicBezTo>
                  <a:cubicBezTo>
                    <a:pt x="10871" y="3989"/>
                    <a:pt x="10299" y="2620"/>
                    <a:pt x="9276" y="1584"/>
                  </a:cubicBezTo>
                  <a:cubicBezTo>
                    <a:pt x="8252" y="560"/>
                    <a:pt x="6882" y="1"/>
                    <a:pt x="54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07" name="Google Shape;207;p28"/>
            <p:cNvSpPr/>
            <p:nvPr/>
          </p:nvSpPr>
          <p:spPr>
            <a:xfrm>
              <a:off x="4271569" y="3904531"/>
              <a:ext cx="227394" cy="185728"/>
            </a:xfrm>
            <a:custGeom>
              <a:rect b="b" l="l" r="r" t="t"/>
              <a:pathLst>
                <a:path extrusionOk="0" h="5835" w="7144">
                  <a:moveTo>
                    <a:pt x="4620" y="0"/>
                  </a:moveTo>
                  <a:cubicBezTo>
                    <a:pt x="3727" y="0"/>
                    <a:pt x="2977" y="691"/>
                    <a:pt x="2905" y="1572"/>
                  </a:cubicBezTo>
                  <a:cubicBezTo>
                    <a:pt x="2727" y="1548"/>
                    <a:pt x="2358" y="1441"/>
                    <a:pt x="2262" y="1405"/>
                  </a:cubicBezTo>
                  <a:cubicBezTo>
                    <a:pt x="1643" y="1203"/>
                    <a:pt x="1072" y="810"/>
                    <a:pt x="631" y="322"/>
                  </a:cubicBezTo>
                  <a:cubicBezTo>
                    <a:pt x="596" y="298"/>
                    <a:pt x="572" y="274"/>
                    <a:pt x="524" y="262"/>
                  </a:cubicBezTo>
                  <a:cubicBezTo>
                    <a:pt x="517" y="261"/>
                    <a:pt x="509" y="260"/>
                    <a:pt x="501" y="260"/>
                  </a:cubicBezTo>
                  <a:cubicBezTo>
                    <a:pt x="436" y="260"/>
                    <a:pt x="367" y="304"/>
                    <a:pt x="346" y="357"/>
                  </a:cubicBezTo>
                  <a:cubicBezTo>
                    <a:pt x="238" y="572"/>
                    <a:pt x="179" y="810"/>
                    <a:pt x="179" y="1048"/>
                  </a:cubicBezTo>
                  <a:cubicBezTo>
                    <a:pt x="179" y="1393"/>
                    <a:pt x="286" y="1727"/>
                    <a:pt x="476" y="1977"/>
                  </a:cubicBezTo>
                  <a:cubicBezTo>
                    <a:pt x="466" y="1975"/>
                    <a:pt x="456" y="1974"/>
                    <a:pt x="446" y="1974"/>
                  </a:cubicBezTo>
                  <a:cubicBezTo>
                    <a:pt x="397" y="1974"/>
                    <a:pt x="349" y="1997"/>
                    <a:pt x="310" y="2036"/>
                  </a:cubicBezTo>
                  <a:cubicBezTo>
                    <a:pt x="286" y="2060"/>
                    <a:pt x="286" y="2108"/>
                    <a:pt x="274" y="2143"/>
                  </a:cubicBezTo>
                  <a:lnTo>
                    <a:pt x="274" y="2203"/>
                  </a:lnTo>
                  <a:cubicBezTo>
                    <a:pt x="274" y="2655"/>
                    <a:pt x="476" y="3072"/>
                    <a:pt x="822" y="3358"/>
                  </a:cubicBezTo>
                  <a:cubicBezTo>
                    <a:pt x="786" y="3370"/>
                    <a:pt x="774" y="3405"/>
                    <a:pt x="762" y="3417"/>
                  </a:cubicBezTo>
                  <a:cubicBezTo>
                    <a:pt x="750" y="3465"/>
                    <a:pt x="727" y="3513"/>
                    <a:pt x="750" y="3548"/>
                  </a:cubicBezTo>
                  <a:cubicBezTo>
                    <a:pt x="893" y="4024"/>
                    <a:pt x="1262" y="4405"/>
                    <a:pt x="1727" y="4548"/>
                  </a:cubicBezTo>
                  <a:cubicBezTo>
                    <a:pt x="1310" y="4798"/>
                    <a:pt x="834" y="4941"/>
                    <a:pt x="334" y="4941"/>
                  </a:cubicBezTo>
                  <a:lnTo>
                    <a:pt x="191" y="4941"/>
                  </a:lnTo>
                  <a:cubicBezTo>
                    <a:pt x="107" y="4941"/>
                    <a:pt x="36" y="5001"/>
                    <a:pt x="12" y="5084"/>
                  </a:cubicBezTo>
                  <a:cubicBezTo>
                    <a:pt x="0" y="5156"/>
                    <a:pt x="48" y="5239"/>
                    <a:pt x="107" y="5263"/>
                  </a:cubicBezTo>
                  <a:cubicBezTo>
                    <a:pt x="727" y="5632"/>
                    <a:pt x="1465" y="5834"/>
                    <a:pt x="2191" y="5834"/>
                  </a:cubicBezTo>
                  <a:cubicBezTo>
                    <a:pt x="3072" y="5834"/>
                    <a:pt x="3905" y="5560"/>
                    <a:pt x="4596" y="5060"/>
                  </a:cubicBezTo>
                  <a:cubicBezTo>
                    <a:pt x="4691" y="5001"/>
                    <a:pt x="4691" y="4858"/>
                    <a:pt x="4620" y="4786"/>
                  </a:cubicBezTo>
                  <a:cubicBezTo>
                    <a:pt x="4587" y="4754"/>
                    <a:pt x="4544" y="4735"/>
                    <a:pt x="4499" y="4735"/>
                  </a:cubicBezTo>
                  <a:cubicBezTo>
                    <a:pt x="4463" y="4735"/>
                    <a:pt x="4426" y="4748"/>
                    <a:pt x="4394" y="4775"/>
                  </a:cubicBezTo>
                  <a:cubicBezTo>
                    <a:pt x="3763" y="5215"/>
                    <a:pt x="3013" y="5489"/>
                    <a:pt x="2191" y="5489"/>
                  </a:cubicBezTo>
                  <a:cubicBezTo>
                    <a:pt x="1727" y="5489"/>
                    <a:pt x="1262" y="5394"/>
                    <a:pt x="846" y="5239"/>
                  </a:cubicBezTo>
                  <a:cubicBezTo>
                    <a:pt x="1369" y="5144"/>
                    <a:pt x="1846" y="4917"/>
                    <a:pt x="2262" y="4584"/>
                  </a:cubicBezTo>
                  <a:cubicBezTo>
                    <a:pt x="2310" y="4536"/>
                    <a:pt x="2334" y="4477"/>
                    <a:pt x="2322" y="4417"/>
                  </a:cubicBezTo>
                  <a:cubicBezTo>
                    <a:pt x="2310" y="4346"/>
                    <a:pt x="2239" y="4286"/>
                    <a:pt x="2155" y="4286"/>
                  </a:cubicBezTo>
                  <a:cubicBezTo>
                    <a:pt x="1739" y="4263"/>
                    <a:pt x="1369" y="4048"/>
                    <a:pt x="1167" y="3691"/>
                  </a:cubicBezTo>
                  <a:cubicBezTo>
                    <a:pt x="1250" y="3691"/>
                    <a:pt x="1358" y="3667"/>
                    <a:pt x="1441" y="3643"/>
                  </a:cubicBezTo>
                  <a:cubicBezTo>
                    <a:pt x="1524" y="3632"/>
                    <a:pt x="1584" y="3572"/>
                    <a:pt x="1584" y="3489"/>
                  </a:cubicBezTo>
                  <a:cubicBezTo>
                    <a:pt x="1596" y="3405"/>
                    <a:pt x="1536" y="3334"/>
                    <a:pt x="1441" y="3298"/>
                  </a:cubicBezTo>
                  <a:cubicBezTo>
                    <a:pt x="1000" y="3191"/>
                    <a:pt x="667" y="2822"/>
                    <a:pt x="596" y="2381"/>
                  </a:cubicBezTo>
                  <a:lnTo>
                    <a:pt x="596" y="2381"/>
                  </a:lnTo>
                  <a:cubicBezTo>
                    <a:pt x="727" y="2405"/>
                    <a:pt x="869" y="2417"/>
                    <a:pt x="1000" y="2417"/>
                  </a:cubicBezTo>
                  <a:cubicBezTo>
                    <a:pt x="1084" y="2417"/>
                    <a:pt x="1143" y="2358"/>
                    <a:pt x="1167" y="2274"/>
                  </a:cubicBezTo>
                  <a:cubicBezTo>
                    <a:pt x="1179" y="2203"/>
                    <a:pt x="1131" y="2143"/>
                    <a:pt x="1072" y="2108"/>
                  </a:cubicBezTo>
                  <a:cubicBezTo>
                    <a:pt x="703" y="1881"/>
                    <a:pt x="476" y="1488"/>
                    <a:pt x="476" y="1048"/>
                  </a:cubicBezTo>
                  <a:cubicBezTo>
                    <a:pt x="476" y="953"/>
                    <a:pt x="488" y="846"/>
                    <a:pt x="524" y="738"/>
                  </a:cubicBezTo>
                  <a:cubicBezTo>
                    <a:pt x="965" y="1191"/>
                    <a:pt x="1524" y="1524"/>
                    <a:pt x="2120" y="1727"/>
                  </a:cubicBezTo>
                  <a:cubicBezTo>
                    <a:pt x="2120" y="1727"/>
                    <a:pt x="2715" y="1905"/>
                    <a:pt x="2929" y="1917"/>
                  </a:cubicBezTo>
                  <a:lnTo>
                    <a:pt x="3024" y="1917"/>
                  </a:lnTo>
                  <a:cubicBezTo>
                    <a:pt x="3096" y="1917"/>
                    <a:pt x="3167" y="1869"/>
                    <a:pt x="3191" y="1798"/>
                  </a:cubicBezTo>
                  <a:cubicBezTo>
                    <a:pt x="3203" y="1786"/>
                    <a:pt x="3203" y="1750"/>
                    <a:pt x="3203" y="1738"/>
                  </a:cubicBezTo>
                  <a:lnTo>
                    <a:pt x="3203" y="1703"/>
                  </a:lnTo>
                  <a:cubicBezTo>
                    <a:pt x="3203" y="953"/>
                    <a:pt x="3810" y="334"/>
                    <a:pt x="4572" y="334"/>
                  </a:cubicBezTo>
                  <a:cubicBezTo>
                    <a:pt x="4941" y="334"/>
                    <a:pt x="5287" y="488"/>
                    <a:pt x="5549" y="750"/>
                  </a:cubicBezTo>
                  <a:cubicBezTo>
                    <a:pt x="5585" y="787"/>
                    <a:pt x="5621" y="802"/>
                    <a:pt x="5663" y="802"/>
                  </a:cubicBezTo>
                  <a:cubicBezTo>
                    <a:pt x="5676" y="802"/>
                    <a:pt x="5689" y="801"/>
                    <a:pt x="5703" y="798"/>
                  </a:cubicBezTo>
                  <a:cubicBezTo>
                    <a:pt x="5882" y="762"/>
                    <a:pt x="6049" y="738"/>
                    <a:pt x="6203" y="679"/>
                  </a:cubicBezTo>
                  <a:lnTo>
                    <a:pt x="6203" y="679"/>
                  </a:lnTo>
                  <a:cubicBezTo>
                    <a:pt x="6120" y="762"/>
                    <a:pt x="6013" y="857"/>
                    <a:pt x="5894" y="917"/>
                  </a:cubicBezTo>
                  <a:cubicBezTo>
                    <a:pt x="5822" y="965"/>
                    <a:pt x="5787" y="1048"/>
                    <a:pt x="5822" y="1143"/>
                  </a:cubicBezTo>
                  <a:cubicBezTo>
                    <a:pt x="5846" y="1203"/>
                    <a:pt x="5930" y="1250"/>
                    <a:pt x="6001" y="1250"/>
                  </a:cubicBezTo>
                  <a:cubicBezTo>
                    <a:pt x="6144" y="1227"/>
                    <a:pt x="6287" y="1215"/>
                    <a:pt x="6418" y="1167"/>
                  </a:cubicBezTo>
                  <a:lnTo>
                    <a:pt x="6418" y="1167"/>
                  </a:lnTo>
                  <a:cubicBezTo>
                    <a:pt x="6299" y="1286"/>
                    <a:pt x="6168" y="1405"/>
                    <a:pt x="6013" y="1512"/>
                  </a:cubicBezTo>
                  <a:cubicBezTo>
                    <a:pt x="5965" y="1548"/>
                    <a:pt x="5941" y="1608"/>
                    <a:pt x="5941" y="1655"/>
                  </a:cubicBezTo>
                  <a:lnTo>
                    <a:pt x="5941" y="1679"/>
                  </a:lnTo>
                  <a:lnTo>
                    <a:pt x="5941" y="1703"/>
                  </a:lnTo>
                  <a:lnTo>
                    <a:pt x="5941" y="1727"/>
                  </a:lnTo>
                  <a:cubicBezTo>
                    <a:pt x="5941" y="2691"/>
                    <a:pt x="5572" y="3572"/>
                    <a:pt x="4977" y="4227"/>
                  </a:cubicBezTo>
                  <a:cubicBezTo>
                    <a:pt x="4918" y="4298"/>
                    <a:pt x="4918" y="4405"/>
                    <a:pt x="4977" y="4465"/>
                  </a:cubicBezTo>
                  <a:cubicBezTo>
                    <a:pt x="5011" y="4499"/>
                    <a:pt x="5053" y="4514"/>
                    <a:pt x="5096" y="4514"/>
                  </a:cubicBezTo>
                  <a:cubicBezTo>
                    <a:pt x="5143" y="4514"/>
                    <a:pt x="5190" y="4496"/>
                    <a:pt x="5227" y="4465"/>
                  </a:cubicBezTo>
                  <a:cubicBezTo>
                    <a:pt x="5894" y="3715"/>
                    <a:pt x="6263" y="2762"/>
                    <a:pt x="6287" y="1750"/>
                  </a:cubicBezTo>
                  <a:cubicBezTo>
                    <a:pt x="6596" y="1524"/>
                    <a:pt x="6846" y="1250"/>
                    <a:pt x="7061" y="917"/>
                  </a:cubicBezTo>
                  <a:cubicBezTo>
                    <a:pt x="7144" y="857"/>
                    <a:pt x="7132" y="750"/>
                    <a:pt x="7061" y="715"/>
                  </a:cubicBezTo>
                  <a:cubicBezTo>
                    <a:pt x="7029" y="683"/>
                    <a:pt x="6987" y="667"/>
                    <a:pt x="6937" y="667"/>
                  </a:cubicBezTo>
                  <a:cubicBezTo>
                    <a:pt x="6912" y="667"/>
                    <a:pt x="6886" y="671"/>
                    <a:pt x="6858" y="679"/>
                  </a:cubicBezTo>
                  <a:cubicBezTo>
                    <a:pt x="6775" y="726"/>
                    <a:pt x="6680" y="750"/>
                    <a:pt x="6596" y="786"/>
                  </a:cubicBezTo>
                  <a:cubicBezTo>
                    <a:pt x="6680" y="667"/>
                    <a:pt x="6763" y="512"/>
                    <a:pt x="6823" y="369"/>
                  </a:cubicBezTo>
                  <a:cubicBezTo>
                    <a:pt x="6834" y="310"/>
                    <a:pt x="6834" y="238"/>
                    <a:pt x="6787" y="191"/>
                  </a:cubicBezTo>
                  <a:cubicBezTo>
                    <a:pt x="6750" y="153"/>
                    <a:pt x="6703" y="135"/>
                    <a:pt x="6659" y="135"/>
                  </a:cubicBezTo>
                  <a:cubicBezTo>
                    <a:pt x="6632" y="135"/>
                    <a:pt x="6607" y="142"/>
                    <a:pt x="6584" y="155"/>
                  </a:cubicBezTo>
                  <a:cubicBezTo>
                    <a:pt x="6322" y="310"/>
                    <a:pt x="6061" y="393"/>
                    <a:pt x="5775" y="441"/>
                  </a:cubicBezTo>
                  <a:cubicBezTo>
                    <a:pt x="5465" y="143"/>
                    <a:pt x="5048" y="0"/>
                    <a:pt x="462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grpSp>
      <p:grpSp>
        <p:nvGrpSpPr>
          <p:cNvPr id="208" name="Google Shape;208;p28"/>
          <p:cNvGrpSpPr/>
          <p:nvPr/>
        </p:nvGrpSpPr>
        <p:grpSpPr>
          <a:xfrm>
            <a:off x="5238821" y="4097641"/>
            <a:ext cx="420319" cy="427979"/>
            <a:chOff x="3303268" y="3817349"/>
            <a:chExt cx="346056" cy="345674"/>
          </a:xfrm>
        </p:grpSpPr>
        <p:sp>
          <p:nvSpPr>
            <p:cNvPr id="209" name="Google Shape;209;p28"/>
            <p:cNvSpPr/>
            <p:nvPr/>
          </p:nvSpPr>
          <p:spPr>
            <a:xfrm>
              <a:off x="3303268" y="3817349"/>
              <a:ext cx="346056" cy="345674"/>
            </a:xfrm>
            <a:custGeom>
              <a:rect b="b" l="l" r="r" t="t"/>
              <a:pathLst>
                <a:path extrusionOk="0" h="10860" w="10872">
                  <a:moveTo>
                    <a:pt x="5418" y="334"/>
                  </a:moveTo>
                  <a:cubicBezTo>
                    <a:pt x="8228" y="334"/>
                    <a:pt x="10514" y="2608"/>
                    <a:pt x="10514" y="5430"/>
                  </a:cubicBezTo>
                  <a:cubicBezTo>
                    <a:pt x="10514" y="8240"/>
                    <a:pt x="8228" y="10514"/>
                    <a:pt x="5418" y="10514"/>
                  </a:cubicBezTo>
                  <a:cubicBezTo>
                    <a:pt x="2608" y="10514"/>
                    <a:pt x="334" y="8240"/>
                    <a:pt x="334" y="5430"/>
                  </a:cubicBezTo>
                  <a:cubicBezTo>
                    <a:pt x="334" y="2608"/>
                    <a:pt x="2608" y="334"/>
                    <a:pt x="5418"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3" y="10859"/>
                    <a:pt x="8252" y="10300"/>
                    <a:pt x="9276" y="9264"/>
                  </a:cubicBezTo>
                  <a:cubicBezTo>
                    <a:pt x="10300" y="8240"/>
                    <a:pt x="10871" y="6871"/>
                    <a:pt x="10871" y="5430"/>
                  </a:cubicBezTo>
                  <a:cubicBezTo>
                    <a:pt x="10871" y="3989"/>
                    <a:pt x="10300" y="2620"/>
                    <a:pt x="9276" y="1584"/>
                  </a:cubicBezTo>
                  <a:cubicBezTo>
                    <a:pt x="8252" y="560"/>
                    <a:pt x="6883" y="1"/>
                    <a:pt x="54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8"/>
            <p:cNvSpPr/>
            <p:nvPr/>
          </p:nvSpPr>
          <p:spPr>
            <a:xfrm>
              <a:off x="3368074" y="3882537"/>
              <a:ext cx="215298" cy="215298"/>
            </a:xfrm>
            <a:custGeom>
              <a:rect b="b" l="l" r="r" t="t"/>
              <a:pathLst>
                <a:path extrusionOk="0" h="6764" w="6764">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8"/>
            <p:cNvSpPr/>
            <p:nvPr/>
          </p:nvSpPr>
          <p:spPr>
            <a:xfrm>
              <a:off x="3418143" y="3933656"/>
              <a:ext cx="114811" cy="112742"/>
            </a:xfrm>
            <a:custGeom>
              <a:rect b="b" l="l" r="r" t="t"/>
              <a:pathLst>
                <a:path extrusionOk="0" h="3542" w="3607">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8"/>
            <p:cNvSpPr/>
            <p:nvPr/>
          </p:nvSpPr>
          <p:spPr>
            <a:xfrm>
              <a:off x="3519298" y="3910197"/>
              <a:ext cx="29570" cy="29220"/>
            </a:xfrm>
            <a:custGeom>
              <a:rect b="b" l="l" r="r" t="t"/>
              <a:pathLst>
                <a:path extrusionOk="0" h="918" w="929">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3" name="Google Shape;213;p28"/>
          <p:cNvGrpSpPr/>
          <p:nvPr/>
        </p:nvGrpSpPr>
        <p:grpSpPr>
          <a:xfrm>
            <a:off x="5238821" y="2550255"/>
            <a:ext cx="420341" cy="427992"/>
            <a:chOff x="6896644" y="3216007"/>
            <a:chExt cx="322917" cy="347876"/>
          </a:xfrm>
        </p:grpSpPr>
        <p:sp>
          <p:nvSpPr>
            <p:cNvPr id="214" name="Google Shape;214;p28"/>
            <p:cNvSpPr/>
            <p:nvPr/>
          </p:nvSpPr>
          <p:spPr>
            <a:xfrm>
              <a:off x="6896644" y="3216007"/>
              <a:ext cx="301387" cy="347876"/>
            </a:xfrm>
            <a:custGeom>
              <a:rect b="b" l="l" r="r" t="t"/>
              <a:pathLst>
                <a:path extrusionOk="0" h="10955" w="9491">
                  <a:moveTo>
                    <a:pt x="5192" y="382"/>
                  </a:moveTo>
                  <a:lnTo>
                    <a:pt x="6490" y="1679"/>
                  </a:lnTo>
                  <a:lnTo>
                    <a:pt x="3906" y="1679"/>
                  </a:lnTo>
                  <a:lnTo>
                    <a:pt x="5192" y="382"/>
                  </a:lnTo>
                  <a:close/>
                  <a:moveTo>
                    <a:pt x="5186" y="1"/>
                  </a:moveTo>
                  <a:cubicBezTo>
                    <a:pt x="5144" y="1"/>
                    <a:pt x="5103" y="13"/>
                    <a:pt x="5073" y="36"/>
                  </a:cubicBezTo>
                  <a:lnTo>
                    <a:pt x="3442" y="1679"/>
                  </a:lnTo>
                  <a:lnTo>
                    <a:pt x="870" y="1679"/>
                  </a:lnTo>
                  <a:cubicBezTo>
                    <a:pt x="775" y="1679"/>
                    <a:pt x="703" y="1751"/>
                    <a:pt x="703" y="1846"/>
                  </a:cubicBezTo>
                  <a:lnTo>
                    <a:pt x="703" y="4501"/>
                  </a:lnTo>
                  <a:lnTo>
                    <a:pt x="168" y="4501"/>
                  </a:lnTo>
                  <a:cubicBezTo>
                    <a:pt x="72" y="4501"/>
                    <a:pt x="1" y="4585"/>
                    <a:pt x="1" y="4668"/>
                  </a:cubicBezTo>
                  <a:lnTo>
                    <a:pt x="1" y="10788"/>
                  </a:lnTo>
                  <a:cubicBezTo>
                    <a:pt x="1" y="10883"/>
                    <a:pt x="72" y="10954"/>
                    <a:pt x="168" y="10954"/>
                  </a:cubicBezTo>
                  <a:lnTo>
                    <a:pt x="1846" y="10954"/>
                  </a:lnTo>
                  <a:cubicBezTo>
                    <a:pt x="1942" y="10954"/>
                    <a:pt x="2013" y="10883"/>
                    <a:pt x="2013" y="10788"/>
                  </a:cubicBezTo>
                  <a:cubicBezTo>
                    <a:pt x="2013" y="10704"/>
                    <a:pt x="1942" y="10621"/>
                    <a:pt x="1846" y="10621"/>
                  </a:cubicBezTo>
                  <a:lnTo>
                    <a:pt x="334" y="10621"/>
                  </a:lnTo>
                  <a:lnTo>
                    <a:pt x="334" y="4989"/>
                  </a:lnTo>
                  <a:lnTo>
                    <a:pt x="1084" y="5537"/>
                  </a:lnTo>
                  <a:cubicBezTo>
                    <a:pt x="1115" y="5554"/>
                    <a:pt x="1147" y="5562"/>
                    <a:pt x="1178" y="5562"/>
                  </a:cubicBezTo>
                  <a:cubicBezTo>
                    <a:pt x="1231" y="5562"/>
                    <a:pt x="1280" y="5539"/>
                    <a:pt x="1311" y="5501"/>
                  </a:cubicBezTo>
                  <a:cubicBezTo>
                    <a:pt x="1358" y="5430"/>
                    <a:pt x="1346" y="5323"/>
                    <a:pt x="1275" y="5287"/>
                  </a:cubicBezTo>
                  <a:lnTo>
                    <a:pt x="1049" y="5096"/>
                  </a:lnTo>
                  <a:lnTo>
                    <a:pt x="1049" y="4692"/>
                  </a:lnTo>
                  <a:lnTo>
                    <a:pt x="1049" y="4668"/>
                  </a:lnTo>
                  <a:lnTo>
                    <a:pt x="1049" y="4656"/>
                  </a:lnTo>
                  <a:lnTo>
                    <a:pt x="1049" y="2013"/>
                  </a:lnTo>
                  <a:lnTo>
                    <a:pt x="9169" y="2013"/>
                  </a:lnTo>
                  <a:lnTo>
                    <a:pt x="9169" y="2620"/>
                  </a:lnTo>
                  <a:cubicBezTo>
                    <a:pt x="9169" y="2703"/>
                    <a:pt x="9240" y="2787"/>
                    <a:pt x="9335" y="2787"/>
                  </a:cubicBezTo>
                  <a:cubicBezTo>
                    <a:pt x="9419" y="2787"/>
                    <a:pt x="9490" y="2703"/>
                    <a:pt x="9490" y="2620"/>
                  </a:cubicBezTo>
                  <a:lnTo>
                    <a:pt x="9490" y="1846"/>
                  </a:lnTo>
                  <a:cubicBezTo>
                    <a:pt x="9466" y="1751"/>
                    <a:pt x="9395" y="1679"/>
                    <a:pt x="9300" y="1679"/>
                  </a:cubicBezTo>
                  <a:lnTo>
                    <a:pt x="6930" y="1679"/>
                  </a:lnTo>
                  <a:lnTo>
                    <a:pt x="5299" y="36"/>
                  </a:lnTo>
                  <a:cubicBezTo>
                    <a:pt x="5269" y="13"/>
                    <a:pt x="5228" y="1"/>
                    <a:pt x="518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8"/>
            <p:cNvSpPr/>
            <p:nvPr/>
          </p:nvSpPr>
          <p:spPr>
            <a:xfrm>
              <a:off x="6954883" y="3306382"/>
              <a:ext cx="42012" cy="41980"/>
            </a:xfrm>
            <a:custGeom>
              <a:rect b="b" l="l" r="r" t="t"/>
              <a:pathLst>
                <a:path extrusionOk="0" h="1322" w="1323">
                  <a:moveTo>
                    <a:pt x="1001" y="322"/>
                  </a:moveTo>
                  <a:lnTo>
                    <a:pt x="1001" y="988"/>
                  </a:lnTo>
                  <a:lnTo>
                    <a:pt x="322" y="988"/>
                  </a:lnTo>
                  <a:lnTo>
                    <a:pt x="322" y="322"/>
                  </a:lnTo>
                  <a:close/>
                  <a:moveTo>
                    <a:pt x="167" y="0"/>
                  </a:moveTo>
                  <a:cubicBezTo>
                    <a:pt x="72" y="0"/>
                    <a:pt x="1" y="72"/>
                    <a:pt x="1" y="155"/>
                  </a:cubicBezTo>
                  <a:lnTo>
                    <a:pt x="1" y="1155"/>
                  </a:lnTo>
                  <a:cubicBezTo>
                    <a:pt x="1" y="1250"/>
                    <a:pt x="72" y="1322"/>
                    <a:pt x="167" y="1322"/>
                  </a:cubicBezTo>
                  <a:lnTo>
                    <a:pt x="1155" y="1322"/>
                  </a:lnTo>
                  <a:cubicBezTo>
                    <a:pt x="1251" y="1322"/>
                    <a:pt x="1322" y="1250"/>
                    <a:pt x="1322" y="1155"/>
                  </a:cubicBezTo>
                  <a:lnTo>
                    <a:pt x="1322" y="155"/>
                  </a:lnTo>
                  <a:cubicBezTo>
                    <a:pt x="1310" y="72"/>
                    <a:pt x="1239" y="0"/>
                    <a:pt x="115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8"/>
            <p:cNvSpPr/>
            <p:nvPr/>
          </p:nvSpPr>
          <p:spPr>
            <a:xfrm>
              <a:off x="7013122" y="3306382"/>
              <a:ext cx="32168" cy="10225"/>
            </a:xfrm>
            <a:custGeom>
              <a:rect b="b" l="l" r="r" t="t"/>
              <a:pathLst>
                <a:path extrusionOk="0" h="322" w="1013">
                  <a:moveTo>
                    <a:pt x="155" y="0"/>
                  </a:moveTo>
                  <a:cubicBezTo>
                    <a:pt x="72" y="0"/>
                    <a:pt x="0" y="72"/>
                    <a:pt x="0" y="155"/>
                  </a:cubicBezTo>
                  <a:cubicBezTo>
                    <a:pt x="0" y="250"/>
                    <a:pt x="72" y="322"/>
                    <a:pt x="155" y="322"/>
                  </a:cubicBezTo>
                  <a:lnTo>
                    <a:pt x="845" y="322"/>
                  </a:lnTo>
                  <a:cubicBezTo>
                    <a:pt x="929" y="322"/>
                    <a:pt x="1012" y="250"/>
                    <a:pt x="1012" y="155"/>
                  </a:cubicBezTo>
                  <a:cubicBezTo>
                    <a:pt x="1012" y="72"/>
                    <a:pt x="929" y="0"/>
                    <a:pt x="84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8"/>
            <p:cNvSpPr/>
            <p:nvPr/>
          </p:nvSpPr>
          <p:spPr>
            <a:xfrm>
              <a:off x="7013471" y="3333596"/>
              <a:ext cx="105903" cy="10606"/>
            </a:xfrm>
            <a:custGeom>
              <a:rect b="b" l="l" r="r" t="t"/>
              <a:pathLst>
                <a:path extrusionOk="0" h="334" w="3335">
                  <a:moveTo>
                    <a:pt x="168" y="0"/>
                  </a:moveTo>
                  <a:cubicBezTo>
                    <a:pt x="72" y="0"/>
                    <a:pt x="1" y="72"/>
                    <a:pt x="1" y="167"/>
                  </a:cubicBezTo>
                  <a:cubicBezTo>
                    <a:pt x="1" y="250"/>
                    <a:pt x="72" y="334"/>
                    <a:pt x="168" y="334"/>
                  </a:cubicBezTo>
                  <a:lnTo>
                    <a:pt x="3168" y="334"/>
                  </a:lnTo>
                  <a:cubicBezTo>
                    <a:pt x="3251" y="334"/>
                    <a:pt x="3335" y="250"/>
                    <a:pt x="3335" y="167"/>
                  </a:cubicBezTo>
                  <a:cubicBezTo>
                    <a:pt x="3335" y="60"/>
                    <a:pt x="3263" y="0"/>
                    <a:pt x="316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8"/>
            <p:cNvSpPr/>
            <p:nvPr/>
          </p:nvSpPr>
          <p:spPr>
            <a:xfrm>
              <a:off x="6966982" y="3375576"/>
              <a:ext cx="63923" cy="10606"/>
            </a:xfrm>
            <a:custGeom>
              <a:rect b="b" l="l" r="r" t="t"/>
              <a:pathLst>
                <a:path extrusionOk="0" h="334" w="2013">
                  <a:moveTo>
                    <a:pt x="167" y="0"/>
                  </a:moveTo>
                  <a:cubicBezTo>
                    <a:pt x="84" y="0"/>
                    <a:pt x="1" y="71"/>
                    <a:pt x="1" y="167"/>
                  </a:cubicBezTo>
                  <a:cubicBezTo>
                    <a:pt x="1" y="262"/>
                    <a:pt x="84" y="333"/>
                    <a:pt x="167" y="333"/>
                  </a:cubicBezTo>
                  <a:lnTo>
                    <a:pt x="1846" y="333"/>
                  </a:lnTo>
                  <a:cubicBezTo>
                    <a:pt x="1941" y="333"/>
                    <a:pt x="2013" y="262"/>
                    <a:pt x="2013" y="167"/>
                  </a:cubicBezTo>
                  <a:cubicBezTo>
                    <a:pt x="2013" y="71"/>
                    <a:pt x="1941" y="0"/>
                    <a:pt x="184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8"/>
            <p:cNvSpPr/>
            <p:nvPr/>
          </p:nvSpPr>
          <p:spPr>
            <a:xfrm>
              <a:off x="6928781" y="3524157"/>
              <a:ext cx="52237" cy="10225"/>
            </a:xfrm>
            <a:custGeom>
              <a:rect b="b" l="l" r="r" t="t"/>
              <a:pathLst>
                <a:path extrusionOk="0" h="322" w="1645">
                  <a:moveTo>
                    <a:pt x="168" y="0"/>
                  </a:moveTo>
                  <a:cubicBezTo>
                    <a:pt x="72" y="0"/>
                    <a:pt x="1" y="72"/>
                    <a:pt x="1" y="167"/>
                  </a:cubicBezTo>
                  <a:cubicBezTo>
                    <a:pt x="1" y="250"/>
                    <a:pt x="72" y="322"/>
                    <a:pt x="168" y="322"/>
                  </a:cubicBezTo>
                  <a:lnTo>
                    <a:pt x="1477" y="322"/>
                  </a:lnTo>
                  <a:cubicBezTo>
                    <a:pt x="1561" y="322"/>
                    <a:pt x="1644" y="250"/>
                    <a:pt x="1644" y="167"/>
                  </a:cubicBezTo>
                  <a:cubicBezTo>
                    <a:pt x="1644" y="72"/>
                    <a:pt x="1561" y="0"/>
                    <a:pt x="147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8"/>
            <p:cNvSpPr/>
            <p:nvPr/>
          </p:nvSpPr>
          <p:spPr>
            <a:xfrm>
              <a:off x="6945420" y="3314701"/>
              <a:ext cx="274141" cy="248800"/>
            </a:xfrm>
            <a:custGeom>
              <a:rect b="b" l="l" r="r" t="t"/>
              <a:pathLst>
                <a:path extrusionOk="0" h="7835" w="8633">
                  <a:moveTo>
                    <a:pt x="5835" y="3274"/>
                  </a:moveTo>
                  <a:lnTo>
                    <a:pt x="5323" y="3632"/>
                  </a:lnTo>
                  <a:lnTo>
                    <a:pt x="1787" y="3632"/>
                  </a:lnTo>
                  <a:lnTo>
                    <a:pt x="1275" y="3274"/>
                  </a:lnTo>
                  <a:close/>
                  <a:moveTo>
                    <a:pt x="4882" y="3965"/>
                  </a:moveTo>
                  <a:lnTo>
                    <a:pt x="4370" y="4322"/>
                  </a:lnTo>
                  <a:lnTo>
                    <a:pt x="2739" y="4322"/>
                  </a:lnTo>
                  <a:lnTo>
                    <a:pt x="2227" y="3965"/>
                  </a:lnTo>
                  <a:close/>
                  <a:moveTo>
                    <a:pt x="3930" y="4632"/>
                  </a:moveTo>
                  <a:lnTo>
                    <a:pt x="3561" y="4894"/>
                  </a:lnTo>
                  <a:lnTo>
                    <a:pt x="3180" y="4632"/>
                  </a:lnTo>
                  <a:close/>
                  <a:moveTo>
                    <a:pt x="7752" y="0"/>
                  </a:moveTo>
                  <a:cubicBezTo>
                    <a:pt x="7668" y="0"/>
                    <a:pt x="7585" y="72"/>
                    <a:pt x="7585" y="167"/>
                  </a:cubicBezTo>
                  <a:lnTo>
                    <a:pt x="7585" y="1560"/>
                  </a:lnTo>
                  <a:lnTo>
                    <a:pt x="7585" y="1977"/>
                  </a:lnTo>
                  <a:lnTo>
                    <a:pt x="6252" y="2929"/>
                  </a:lnTo>
                  <a:lnTo>
                    <a:pt x="799" y="2929"/>
                  </a:lnTo>
                  <a:lnTo>
                    <a:pt x="263" y="2548"/>
                  </a:lnTo>
                  <a:cubicBezTo>
                    <a:pt x="233" y="2528"/>
                    <a:pt x="197" y="2519"/>
                    <a:pt x="162" y="2519"/>
                  </a:cubicBezTo>
                  <a:cubicBezTo>
                    <a:pt x="114" y="2519"/>
                    <a:pt x="69" y="2537"/>
                    <a:pt x="48" y="2572"/>
                  </a:cubicBezTo>
                  <a:cubicBezTo>
                    <a:pt x="1" y="2643"/>
                    <a:pt x="13" y="2750"/>
                    <a:pt x="72" y="2798"/>
                  </a:cubicBezTo>
                  <a:lnTo>
                    <a:pt x="3442" y="5215"/>
                  </a:lnTo>
                  <a:cubicBezTo>
                    <a:pt x="3472" y="5233"/>
                    <a:pt x="3504" y="5242"/>
                    <a:pt x="3537" y="5242"/>
                  </a:cubicBezTo>
                  <a:cubicBezTo>
                    <a:pt x="3570" y="5242"/>
                    <a:pt x="3602" y="5233"/>
                    <a:pt x="3632" y="5215"/>
                  </a:cubicBezTo>
                  <a:lnTo>
                    <a:pt x="8300" y="1858"/>
                  </a:lnTo>
                  <a:lnTo>
                    <a:pt x="8300" y="7501"/>
                  </a:lnTo>
                  <a:lnTo>
                    <a:pt x="941" y="7501"/>
                  </a:lnTo>
                  <a:cubicBezTo>
                    <a:pt x="846" y="7501"/>
                    <a:pt x="775" y="7572"/>
                    <a:pt x="775" y="7668"/>
                  </a:cubicBezTo>
                  <a:cubicBezTo>
                    <a:pt x="775" y="7751"/>
                    <a:pt x="846" y="7834"/>
                    <a:pt x="941" y="7834"/>
                  </a:cubicBezTo>
                  <a:lnTo>
                    <a:pt x="8454" y="7834"/>
                  </a:lnTo>
                  <a:cubicBezTo>
                    <a:pt x="8538" y="7834"/>
                    <a:pt x="8621" y="7751"/>
                    <a:pt x="8621" y="7668"/>
                  </a:cubicBezTo>
                  <a:lnTo>
                    <a:pt x="8621" y="1548"/>
                  </a:lnTo>
                  <a:cubicBezTo>
                    <a:pt x="8625" y="1552"/>
                    <a:pt x="8628" y="1553"/>
                    <a:pt x="8629" y="1553"/>
                  </a:cubicBezTo>
                  <a:cubicBezTo>
                    <a:pt x="8633" y="1553"/>
                    <a:pt x="8633" y="1548"/>
                    <a:pt x="8633" y="1548"/>
                  </a:cubicBezTo>
                  <a:cubicBezTo>
                    <a:pt x="8621" y="1477"/>
                    <a:pt x="8561" y="1417"/>
                    <a:pt x="8466" y="1417"/>
                  </a:cubicBezTo>
                  <a:lnTo>
                    <a:pt x="7919" y="1417"/>
                  </a:lnTo>
                  <a:lnTo>
                    <a:pt x="7919" y="167"/>
                  </a:lnTo>
                  <a:cubicBezTo>
                    <a:pt x="7919" y="72"/>
                    <a:pt x="7847" y="0"/>
                    <a:pt x="775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1" name="Google Shape;221;p28"/>
          <p:cNvSpPr txBox="1"/>
          <p:nvPr/>
        </p:nvSpPr>
        <p:spPr>
          <a:xfrm>
            <a:off x="5816875" y="2256350"/>
            <a:ext cx="31233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Montserrat"/>
                <a:ea typeface="Montserrat"/>
                <a:cs typeface="Montserrat"/>
                <a:sym typeface="Montserrat"/>
              </a:rPr>
              <a:t>@</a:t>
            </a:r>
            <a:r>
              <a:rPr lang="en" sz="1800" u="sng">
                <a:solidFill>
                  <a:srgbClr val="FFFFFF"/>
                </a:solidFill>
                <a:latin typeface="Montserrat"/>
                <a:ea typeface="Montserrat"/>
                <a:cs typeface="Montserrat"/>
                <a:sym typeface="Montserrat"/>
                <a:hlinkClick r:id="rId3">
                  <a:extLst>
                    <a:ext uri="{A12FA001-AC4F-418D-AE19-62706E023703}">
                      <ahyp:hlinkClr val="tx"/>
                    </a:ext>
                  </a:extLst>
                </a:hlinkClick>
              </a:rPr>
              <a:t>projectpeace@vcu.edu</a:t>
            </a:r>
            <a:endParaRPr sz="1800">
              <a:latin typeface="Montserrat"/>
              <a:ea typeface="Montserrat"/>
              <a:cs typeface="Montserrat"/>
              <a:sym typeface="Montserrat"/>
            </a:endParaRPr>
          </a:p>
          <a:p>
            <a:pPr indent="0" lvl="0" marL="0" rtl="0" algn="l">
              <a:spcBef>
                <a:spcPts val="0"/>
              </a:spcBef>
              <a:spcAft>
                <a:spcPts val="0"/>
              </a:spcAft>
              <a:buNone/>
            </a:pPr>
            <a:r>
              <a:rPr lang="en" sz="1800">
                <a:latin typeface="Montserrat"/>
                <a:ea typeface="Montserrat"/>
                <a:cs typeface="Montserrat"/>
                <a:sym typeface="Montserrat"/>
              </a:rPr>
              <a:t>@</a:t>
            </a:r>
            <a:r>
              <a:rPr lang="en" sz="1800" u="sng">
                <a:solidFill>
                  <a:srgbClr val="FFFFFF"/>
                </a:solidFill>
                <a:latin typeface="Montserrat"/>
                <a:ea typeface="Montserrat"/>
                <a:cs typeface="Montserrat"/>
                <a:sym typeface="Montserrat"/>
                <a:hlinkClick r:id="rId4">
                  <a:extLst>
                    <a:ext uri="{A12FA001-AC4F-418D-AE19-62706E023703}">
                      <ahyp:hlinkClr val="tx"/>
                    </a:ext>
                  </a:extLst>
                </a:hlinkClick>
              </a:rPr>
              <a:t>smprohn@vcu.edu</a:t>
            </a:r>
            <a:endParaRPr sz="1800">
              <a:latin typeface="Montserrat"/>
              <a:ea typeface="Montserrat"/>
              <a:cs typeface="Montserrat"/>
              <a:sym typeface="Montserrat"/>
            </a:endParaRPr>
          </a:p>
          <a:p>
            <a:pPr indent="0" lvl="0" marL="0" rtl="0" algn="l">
              <a:spcBef>
                <a:spcPts val="0"/>
              </a:spcBef>
              <a:spcAft>
                <a:spcPts val="0"/>
              </a:spcAft>
              <a:buNone/>
            </a:pPr>
            <a:r>
              <a:rPr lang="en" sz="1800">
                <a:latin typeface="Montserrat"/>
                <a:ea typeface="Montserrat"/>
                <a:cs typeface="Montserrat"/>
                <a:sym typeface="Montserrat"/>
              </a:rPr>
              <a:t>@</a:t>
            </a:r>
            <a:r>
              <a:rPr lang="en" sz="1800" u="sng">
                <a:solidFill>
                  <a:srgbClr val="FFFFFF"/>
                </a:solidFill>
                <a:latin typeface="Montserrat"/>
                <a:ea typeface="Montserrat"/>
                <a:cs typeface="Montserrat"/>
                <a:sym typeface="Montserrat"/>
                <a:hlinkClick r:id="rId5">
                  <a:extLst>
                    <a:ext uri="{A12FA001-AC4F-418D-AE19-62706E023703}">
                      <ahyp:hlinkClr val="tx"/>
                    </a:ext>
                  </a:extLst>
                </a:hlinkClick>
              </a:rPr>
              <a:t>taylorml9@vcu.edu</a:t>
            </a:r>
            <a:r>
              <a:rPr lang="en" sz="1800">
                <a:latin typeface="Montserrat"/>
                <a:ea typeface="Montserrat"/>
                <a:cs typeface="Montserrat"/>
                <a:sym typeface="Montserrat"/>
              </a:rPr>
              <a:t> </a:t>
            </a:r>
            <a:endParaRPr sz="1800">
              <a:latin typeface="Montserrat"/>
              <a:ea typeface="Montserrat"/>
              <a:cs typeface="Montserrat"/>
              <a:sym typeface="Montserrat"/>
            </a:endParaRPr>
          </a:p>
        </p:txBody>
      </p:sp>
      <p:sp>
        <p:nvSpPr>
          <p:cNvPr id="222" name="Google Shape;222;p28"/>
          <p:cNvSpPr txBox="1"/>
          <p:nvPr/>
        </p:nvSpPr>
        <p:spPr>
          <a:xfrm>
            <a:off x="5908375" y="3393050"/>
            <a:ext cx="2940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FFFF"/>
                </a:solidFill>
                <a:latin typeface="Montserrat"/>
                <a:ea typeface="Montserrat"/>
                <a:cs typeface="Montserrat"/>
                <a:sym typeface="Montserrat"/>
              </a:rPr>
              <a:t>@ProjectPEACE_VA </a:t>
            </a:r>
            <a:endParaRPr sz="1800">
              <a:solidFill>
                <a:srgbClr val="FFFFFF"/>
              </a:solidFill>
              <a:latin typeface="Montserrat"/>
              <a:ea typeface="Montserrat"/>
              <a:cs typeface="Montserrat"/>
              <a:sym typeface="Montserrat"/>
            </a:endParaRPr>
          </a:p>
        </p:txBody>
      </p:sp>
      <p:sp>
        <p:nvSpPr>
          <p:cNvPr id="223" name="Google Shape;223;p28"/>
          <p:cNvSpPr txBox="1"/>
          <p:nvPr/>
        </p:nvSpPr>
        <p:spPr>
          <a:xfrm>
            <a:off x="5908375" y="4080775"/>
            <a:ext cx="2940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FFFFFF"/>
                </a:solidFill>
                <a:latin typeface="Montserrat"/>
                <a:ea typeface="Montserrat"/>
                <a:cs typeface="Montserrat"/>
                <a:sym typeface="Montserrat"/>
              </a:rPr>
              <a:t>@projectpeace_va</a:t>
            </a:r>
            <a:endParaRPr sz="1800">
              <a:solidFill>
                <a:srgbClr val="FFFFFF"/>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9C5B4B"/>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